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57" r:id="rId3"/>
    <p:sldId id="258" r:id="rId4"/>
    <p:sldId id="259" r:id="rId5"/>
    <p:sldId id="268" r:id="rId6"/>
    <p:sldId id="262" r:id="rId7"/>
    <p:sldId id="261" r:id="rId8"/>
    <p:sldId id="269" r:id="rId9"/>
    <p:sldId id="260" r:id="rId10"/>
    <p:sldId id="263" r:id="rId11"/>
    <p:sldId id="264" r:id="rId12"/>
    <p:sldId id="265"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1D1"/>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250" autoAdjust="0"/>
    <p:restoredTop sz="48746" autoAdjust="0"/>
  </p:normalViewPr>
  <p:slideViewPr>
    <p:cSldViewPr snapToGrid="0">
      <p:cViewPr varScale="1">
        <p:scale>
          <a:sx n="73" d="100"/>
          <a:sy n="73" d="100"/>
        </p:scale>
        <p:origin x="-1236" y="-102"/>
      </p:cViewPr>
      <p:guideLst>
        <p:guide orient="horz" pos="2160"/>
        <p:guide pos="3840"/>
      </p:guideLst>
    </p:cSldViewPr>
  </p:slideViewPr>
  <p:outlineViewPr>
    <p:cViewPr>
      <p:scale>
        <a:sx n="33" d="100"/>
        <a:sy n="33" d="100"/>
      </p:scale>
      <p:origin x="258" y="52728"/>
    </p:cViewPr>
  </p:outlineViewPr>
  <p:notesTextViewPr>
    <p:cViewPr>
      <p:scale>
        <a:sx n="1" d="1"/>
        <a:sy n="1" d="1"/>
      </p:scale>
      <p:origin x="0" y="0"/>
    </p:cViewPr>
  </p:notesTextViewPr>
  <p:notesViewPr>
    <p:cSldViewPr snapToGrid="0">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E40EF-FB04-4E09-B3A9-684DC1E5D51E}" type="datetimeFigureOut">
              <a:rPr lang="es-ES" smtClean="0"/>
              <a:pPr/>
              <a:t>26/04/2018</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D22E1-4851-4031-8C13-B63601E1745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dirty="0" smtClean="0">
                <a:latin typeface="Arial" panose="020B0604020202020204" pitchFamily="34" charset="0"/>
                <a:cs typeface="Arial" panose="020B0604020202020204" pitchFamily="34" charset="0"/>
              </a:rPr>
              <a:t>En las consultas de medicina de familia el recurso principal es el propio médico. No hay gran tecnología ni recursos complejos, la consulta se basa en la interacción de paciente y médico. </a:t>
            </a:r>
          </a:p>
          <a:p>
            <a:pPr algn="just"/>
            <a:r>
              <a:rPr lang="es-ES" sz="1200" dirty="0" smtClean="0">
                <a:latin typeface="Arial" panose="020B0604020202020204" pitchFamily="34" charset="0"/>
                <a:cs typeface="Arial" panose="020B0604020202020204" pitchFamily="34" charset="0"/>
              </a:rPr>
              <a:t>El tiempo de consulta promedio es una variable que afecta a la calidad del servicio prestado. Cuanto menor es el tiempo del que dispone un médico de familia para atender a sus pacientes menos probable es que la atención tenga la calidad deseable. Actualmente es de 5-6’ por paciente.</a:t>
            </a:r>
          </a:p>
          <a:p>
            <a:pPr algn="just"/>
            <a:r>
              <a:rPr lang="es-ES" sz="1200" dirty="0" smtClean="0">
                <a:latin typeface="Arial" panose="020B0604020202020204" pitchFamily="34" charset="0"/>
                <a:cs typeface="Arial" panose="020B0604020202020204" pitchFamily="34" charset="0"/>
              </a:rPr>
              <a:t>No hay suplentes en las consultas de atención primaria. Habitualmente son el resto de los compañeros los que tienen que atender a los pacientes de las consultas vacías. </a:t>
            </a:r>
          </a:p>
          <a:p>
            <a:endParaRPr lang="es-ES" dirty="0"/>
          </a:p>
        </p:txBody>
      </p:sp>
      <p:sp>
        <p:nvSpPr>
          <p:cNvPr id="4" name="3 Marcador de número de diapositiva"/>
          <p:cNvSpPr>
            <a:spLocks noGrp="1"/>
          </p:cNvSpPr>
          <p:nvPr>
            <p:ph type="sldNum" sz="quarter" idx="10"/>
          </p:nvPr>
        </p:nvSpPr>
        <p:spPr/>
        <p:txBody>
          <a:bodyPr/>
          <a:lstStyle/>
          <a:p>
            <a:fld id="{0D7D22E1-4851-4031-8C13-B63601E17457}" type="slidenum">
              <a:rPr lang="es-ES" smtClean="0"/>
              <a:pPr/>
              <a:t>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algn="just"/>
            <a:r>
              <a:rPr lang="es-ES" sz="2200" dirty="0" smtClean="0">
                <a:solidFill>
                  <a:srgbClr val="FF0000"/>
                </a:solidFill>
                <a:latin typeface="Arial" panose="020B0604020202020204" pitchFamily="34" charset="0"/>
                <a:cs typeface="Arial" panose="020B0604020202020204" pitchFamily="34" charset="0"/>
              </a:rPr>
              <a:t>Precariedad</a:t>
            </a:r>
            <a:r>
              <a:rPr lang="es-ES" sz="2200" dirty="0" smtClean="0">
                <a:latin typeface="Arial" panose="020B0604020202020204" pitchFamily="34" charset="0"/>
                <a:cs typeface="Arial" panose="020B0604020202020204" pitchFamily="34" charset="0"/>
              </a:rPr>
              <a:t> de los contratos ofrecidos: días sueltos, sin fines de semana, un horario nada favorable, bajas remuneraciones, períodos muy cortos… </a:t>
            </a:r>
          </a:p>
          <a:p>
            <a:pPr algn="just"/>
            <a:endParaRPr lang="es-ES" sz="2200" dirty="0" smtClean="0">
              <a:latin typeface="Arial" panose="020B0604020202020204" pitchFamily="34" charset="0"/>
              <a:cs typeface="Arial" panose="020B0604020202020204" pitchFamily="34" charset="0"/>
            </a:endParaRPr>
          </a:p>
          <a:p>
            <a:pPr algn="just"/>
            <a:r>
              <a:rPr lang="es-ES" sz="2200" dirty="0" smtClean="0">
                <a:latin typeface="Arial" panose="020B0604020202020204" pitchFamily="34" charset="0"/>
                <a:cs typeface="Arial" panose="020B0604020202020204" pitchFamily="34" charset="0"/>
              </a:rPr>
              <a:t>La marcha de compañeros fuera de Madrid o fuera del país </a:t>
            </a:r>
          </a:p>
          <a:p>
            <a:pPr algn="just"/>
            <a:r>
              <a:rPr lang="es-ES" sz="2200" dirty="0" smtClean="0">
                <a:latin typeface="Arial" panose="020B0604020202020204" pitchFamily="34" charset="0"/>
                <a:cs typeface="Arial" panose="020B0604020202020204" pitchFamily="34" charset="0"/>
              </a:rPr>
              <a:t>Las condiciones mejores de los contratos de urgencias hospitalarias (seguramente igual de precarios pero con algo más de estabilidad)</a:t>
            </a:r>
          </a:p>
          <a:p>
            <a:pPr algn="just"/>
            <a:r>
              <a:rPr lang="es-ES" sz="2200" dirty="0" smtClean="0">
                <a:latin typeface="Arial" panose="020B0604020202020204" pitchFamily="34" charset="0"/>
                <a:cs typeface="Arial" panose="020B0604020202020204" pitchFamily="34" charset="0"/>
              </a:rPr>
              <a:t>Ante las condiciones laborales adversas, muchos optan por volver a presentarse al MIR</a:t>
            </a:r>
          </a:p>
          <a:p>
            <a:pPr algn="just"/>
            <a:r>
              <a:rPr lang="es-ES" sz="2200" dirty="0" smtClean="0">
                <a:latin typeface="Arial" panose="020B0604020202020204" pitchFamily="34" charset="0"/>
                <a:cs typeface="Arial" panose="020B0604020202020204" pitchFamily="34" charset="0"/>
              </a:rPr>
              <a:t>REMUNERACIONES:</a:t>
            </a:r>
          </a:p>
          <a:p>
            <a:pPr lvl="1" algn="just"/>
            <a:r>
              <a:rPr lang="es-ES" sz="1800" dirty="0" smtClean="0">
                <a:latin typeface="Arial" panose="020B0604020202020204" pitchFamily="34" charset="0"/>
                <a:cs typeface="Arial" panose="020B0604020202020204" pitchFamily="34" charset="0"/>
              </a:rPr>
              <a:t>Una guardia en los días más complicados de las fiestas navideñas se paga el doble en los hospitales que en los dispositivos de urgencias que dependen de atención primaria (Servicios de Atención Rural). </a:t>
            </a:r>
          </a:p>
          <a:p>
            <a:pPr lvl="1" algn="just"/>
            <a:r>
              <a:rPr lang="es-ES" sz="1800" dirty="0" smtClean="0">
                <a:latin typeface="Arial" panose="020B0604020202020204" pitchFamily="34" charset="0"/>
                <a:cs typeface="Arial" panose="020B0604020202020204" pitchFamily="34" charset="0"/>
              </a:rPr>
              <a:t>Cuando, ante la falta de suplentes, un médico debe de quedarse a trabajar en el turno contrario, la cantidad </a:t>
            </a:r>
            <a:r>
              <a:rPr lang="es-ES" sz="1700" dirty="0" smtClean="0">
                <a:latin typeface="Arial" panose="020B0604020202020204" pitchFamily="34" charset="0"/>
                <a:cs typeface="Arial" panose="020B0604020202020204" pitchFamily="34" charset="0"/>
              </a:rPr>
              <a:t>de dinero percibida es muy inferior a la recibida en el hospital por las llamadas “peonadas”. Ni siquiera se incluye un complemento para la comida. </a:t>
            </a:r>
          </a:p>
          <a:p>
            <a:endParaRPr lang="es-ES" dirty="0"/>
          </a:p>
        </p:txBody>
      </p:sp>
      <p:sp>
        <p:nvSpPr>
          <p:cNvPr id="4" name="3 Marcador de número de diapositiva"/>
          <p:cNvSpPr>
            <a:spLocks noGrp="1"/>
          </p:cNvSpPr>
          <p:nvPr>
            <p:ph type="sldNum" sz="quarter" idx="10"/>
          </p:nvPr>
        </p:nvSpPr>
        <p:spPr/>
        <p:txBody>
          <a:bodyPr/>
          <a:lstStyle/>
          <a:p>
            <a:fld id="{0D7D22E1-4851-4031-8C13-B63601E17457}" type="slidenum">
              <a:rPr lang="es-ES" smtClean="0"/>
              <a:pPr/>
              <a:t>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dirty="0" smtClean="0">
                <a:latin typeface="Arial" panose="020B0604020202020204" pitchFamily="34" charset="0"/>
                <a:cs typeface="Arial" panose="020B0604020202020204" pitchFamily="34" charset="0"/>
              </a:rPr>
              <a:t>Atención primaria por su cercanía al paciente es un lugar idóneo para el desarrollo de múltiples actividades. Cada vez se asumen más actividades que antes eran propias de la atención hospitalaria y otras que antes no se realizaban. </a:t>
            </a:r>
          </a:p>
          <a:p>
            <a:pPr algn="just"/>
            <a:r>
              <a:rPr lang="es-ES" sz="1200" dirty="0" smtClean="0">
                <a:latin typeface="Arial" panose="020B0604020202020204" pitchFamily="34" charset="0"/>
                <a:cs typeface="Arial" panose="020B0604020202020204" pitchFamily="34" charset="0"/>
              </a:rPr>
              <a:t>Pero nunca ha habido un cálculo de la carga de trabajo ni, por descontado, un incremento de los recursos. Se considera que las consultas de atención primaria son indefinidamente elásticas y por lo tanto todo cabe con los mismos recursos. </a:t>
            </a:r>
          </a:p>
          <a:p>
            <a:pPr algn="just"/>
            <a:r>
              <a:rPr lang="es-ES" sz="1200" dirty="0" smtClean="0">
                <a:latin typeface="Arial" panose="020B0604020202020204" pitchFamily="34" charset="0"/>
                <a:cs typeface="Arial" panose="020B0604020202020204" pitchFamily="34" charset="0"/>
              </a:rPr>
              <a:t>Como muestra, la reciente puesta en marcha del Programa de Detección Precoz de Cáncer de Colon y Recto (PREVECOLON) en la Comunidad de Madrid. Se incrementa la carga de trabajo de las consultas de medicina de familia pero los recursos se destinan solo a los hospitales.</a:t>
            </a:r>
          </a:p>
          <a:p>
            <a:endParaRPr lang="es-ES" dirty="0"/>
          </a:p>
        </p:txBody>
      </p:sp>
      <p:sp>
        <p:nvSpPr>
          <p:cNvPr id="4" name="3 Marcador de número de diapositiva"/>
          <p:cNvSpPr>
            <a:spLocks noGrp="1"/>
          </p:cNvSpPr>
          <p:nvPr>
            <p:ph type="sldNum" sz="quarter" idx="10"/>
          </p:nvPr>
        </p:nvSpPr>
        <p:spPr/>
        <p:txBody>
          <a:bodyPr/>
          <a:lstStyle/>
          <a:p>
            <a:fld id="{0D7D22E1-4851-4031-8C13-B63601E17457}"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dirty="0" smtClean="0">
                <a:latin typeface="Arial" panose="020B0604020202020204" pitchFamily="34" charset="0"/>
                <a:cs typeface="Arial" panose="020B0604020202020204" pitchFamily="34" charset="0"/>
              </a:rPr>
              <a:t>Una atención primaria bien presupuestada y organizada es capaz de dar respuesta a más del 90% de las necesidades de los pacientes. </a:t>
            </a:r>
          </a:p>
          <a:p>
            <a:pPr algn="just"/>
            <a:r>
              <a:rPr lang="es-ES" sz="1200" dirty="0" smtClean="0">
                <a:latin typeface="Arial" panose="020B0604020202020204" pitchFamily="34" charset="0"/>
                <a:cs typeface="Arial" panose="020B0604020202020204" pitchFamily="34" charset="0"/>
              </a:rPr>
              <a:t>Pero para eso también se precisa una capacidad resolutiva que se le niega a nuestra atención primaria. </a:t>
            </a:r>
          </a:p>
          <a:p>
            <a:pPr algn="just"/>
            <a:r>
              <a:rPr lang="es-ES" sz="1200" dirty="0" smtClean="0">
                <a:latin typeface="Arial" panose="020B0604020202020204" pitchFamily="34" charset="0"/>
                <a:cs typeface="Arial" panose="020B0604020202020204" pitchFamily="34" charset="0"/>
              </a:rPr>
              <a:t>Muchas determinaciones analíticas o pruebas complementarias son exclusivamente de petición en el hospital aunque estén muy bien indicadas. Hasta el punto que un residente de primer año de medicina de familia puede pedir en el hospital pruebas que su tutor con muchos años de experiencia no podrá solicitar en el centro de salud. </a:t>
            </a:r>
          </a:p>
          <a:p>
            <a:pPr algn="just"/>
            <a:r>
              <a:rPr lang="es-ES" sz="1200" dirty="0" smtClean="0">
                <a:latin typeface="Arial" panose="020B0604020202020204" pitchFamily="34" charset="0"/>
                <a:cs typeface="Arial" panose="020B0604020202020204" pitchFamily="34" charset="0"/>
              </a:rPr>
              <a:t>Es imprescindible abandonar el catálogo de pruebas y cambiarlo por el catálogo de indicaciones de las mismas y generalizar su uso en todas las áreas de Madrid. Redundará en mayor resolución de problemas, menos derivaciones, menos tiempo de espera y mayor satisfacción del usuario, además de reducir desigualdades en el acceso a medios diagnósticos de muchos pacientes</a:t>
            </a:r>
            <a:endParaRPr lang="es-ES" dirty="0"/>
          </a:p>
        </p:txBody>
      </p:sp>
      <p:sp>
        <p:nvSpPr>
          <p:cNvPr id="4" name="3 Marcador de número de diapositiva"/>
          <p:cNvSpPr>
            <a:spLocks noGrp="1"/>
          </p:cNvSpPr>
          <p:nvPr>
            <p:ph type="sldNum" sz="quarter" idx="10"/>
          </p:nvPr>
        </p:nvSpPr>
        <p:spPr/>
        <p:txBody>
          <a:bodyPr/>
          <a:lstStyle/>
          <a:p>
            <a:fld id="{0D7D22E1-4851-4031-8C13-B63601E17457}" type="slidenum">
              <a:rPr lang="es-ES" smtClean="0"/>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dirty="0" smtClean="0">
                <a:latin typeface="Arial" panose="020B0604020202020204" pitchFamily="34" charset="0"/>
                <a:cs typeface="Arial" panose="020B0604020202020204" pitchFamily="34" charset="0"/>
              </a:rPr>
              <a:t>Los </a:t>
            </a:r>
            <a:r>
              <a:rPr lang="es-ES" sz="1200" dirty="0" smtClean="0">
                <a:solidFill>
                  <a:srgbClr val="FF0000"/>
                </a:solidFill>
                <a:latin typeface="Arial" panose="020B0604020202020204" pitchFamily="34" charset="0"/>
                <a:cs typeface="Arial" panose="020B0604020202020204" pitchFamily="34" charset="0"/>
              </a:rPr>
              <a:t>sistemas informáticos </a:t>
            </a:r>
            <a:r>
              <a:rPr lang="es-ES" sz="1200" dirty="0" smtClean="0">
                <a:latin typeface="Arial" panose="020B0604020202020204" pitchFamily="34" charset="0"/>
                <a:cs typeface="Arial" panose="020B0604020202020204" pitchFamily="34" charset="0"/>
              </a:rPr>
              <a:t>utilizados parecen más pensados para el </a:t>
            </a:r>
            <a:r>
              <a:rPr lang="es-ES" sz="1200" b="1" dirty="0" smtClean="0">
                <a:latin typeface="Arial" panose="020B0604020202020204" pitchFamily="34" charset="0"/>
                <a:cs typeface="Arial" panose="020B0604020202020204" pitchFamily="34" charset="0"/>
              </a:rPr>
              <a:t>control de los profesionales </a:t>
            </a:r>
            <a:r>
              <a:rPr lang="es-ES" sz="1200" dirty="0" smtClean="0">
                <a:latin typeface="Arial" panose="020B0604020202020204" pitchFamily="34" charset="0"/>
                <a:cs typeface="Arial" panose="020B0604020202020204" pitchFamily="34" charset="0"/>
              </a:rPr>
              <a:t>que para la asistencia clínica a los pacientes.</a:t>
            </a:r>
          </a:p>
          <a:p>
            <a:pPr algn="just"/>
            <a:r>
              <a:rPr lang="es-ES" sz="1200" dirty="0" smtClean="0">
                <a:latin typeface="Arial" panose="020B0604020202020204" pitchFamily="34" charset="0"/>
                <a:cs typeface="Arial" panose="020B0604020202020204" pitchFamily="34" charset="0"/>
              </a:rPr>
              <a:t>La </a:t>
            </a:r>
            <a:r>
              <a:rPr lang="es-ES" sz="1200" dirty="0" smtClean="0">
                <a:solidFill>
                  <a:srgbClr val="FF0000"/>
                </a:solidFill>
                <a:latin typeface="Arial" panose="020B0604020202020204" pitchFamily="34" charset="0"/>
                <a:cs typeface="Arial" panose="020B0604020202020204" pitchFamily="34" charset="0"/>
              </a:rPr>
              <a:t>Cartera de Servicios </a:t>
            </a:r>
            <a:r>
              <a:rPr lang="es-ES" sz="1200" b="1" dirty="0" smtClean="0">
                <a:latin typeface="Arial" panose="020B0604020202020204" pitchFamily="34" charset="0"/>
                <a:cs typeface="Arial" panose="020B0604020202020204" pitchFamily="34" charset="0"/>
              </a:rPr>
              <a:t>crece al margen de la ciencia</a:t>
            </a:r>
            <a:r>
              <a:rPr lang="es-ES" sz="1200" dirty="0" smtClean="0">
                <a:latin typeface="Arial" panose="020B0604020202020204" pitchFamily="34" charset="0"/>
                <a:cs typeface="Arial" panose="020B0604020202020204" pitchFamily="34" charset="0"/>
              </a:rPr>
              <a:t>. Nació como un documento de mínimos (lo que es imprescindible hacer a un paciente a la luz del conocimiento actual) y se ha ido transformando en uno de máximos, con actividades de muy dudoso valor para la salud de los pacientes. </a:t>
            </a:r>
          </a:p>
          <a:p>
            <a:pPr algn="just"/>
            <a:r>
              <a:rPr lang="es-ES" sz="1200" dirty="0" smtClean="0">
                <a:latin typeface="Arial" panose="020B0604020202020204" pitchFamily="34" charset="0"/>
                <a:cs typeface="Arial" panose="020B0604020202020204" pitchFamily="34" charset="0"/>
              </a:rPr>
              <a:t>Se precisan aplicaciones informáticas que no hagan perder el tiempo a los profesionales en hacer clics inútiles sin resolver las necesidades de los pacientes.</a:t>
            </a:r>
          </a:p>
          <a:p>
            <a:pPr algn="just"/>
            <a:r>
              <a:rPr lang="es-ES" sz="1200" dirty="0" smtClean="0">
                <a:latin typeface="Arial" panose="020B0604020202020204" pitchFamily="34" charset="0"/>
                <a:cs typeface="Arial" panose="020B0604020202020204" pitchFamily="34" charset="0"/>
              </a:rPr>
              <a:t>Es imprescindible que la actividad de atención primaria se fundamente en evidencia sólida y que se revisen las actividades implantadas para desechar aquellas que los conocimientos actuales no avalan. </a:t>
            </a:r>
          </a:p>
          <a:p>
            <a:pPr algn="just"/>
            <a:r>
              <a:rPr lang="es-ES" sz="1200" dirty="0" smtClean="0">
                <a:latin typeface="Arial" panose="020B0604020202020204" pitchFamily="34" charset="0"/>
                <a:cs typeface="Arial" panose="020B0604020202020204" pitchFamily="34" charset="0"/>
              </a:rPr>
              <a:t>El incremento de actividad debe ir acompañado de recursos, siendo esto básico en cuestiones como la llamada “estrategia de crónicos”, que precisa una atención primaria adecuadamente dotada. </a:t>
            </a:r>
          </a:p>
          <a:p>
            <a:endParaRPr lang="es-ES" dirty="0"/>
          </a:p>
        </p:txBody>
      </p:sp>
      <p:sp>
        <p:nvSpPr>
          <p:cNvPr id="4" name="3 Marcador de número de diapositiva"/>
          <p:cNvSpPr>
            <a:spLocks noGrp="1"/>
          </p:cNvSpPr>
          <p:nvPr>
            <p:ph type="sldNum" sz="quarter" idx="10"/>
          </p:nvPr>
        </p:nvSpPr>
        <p:spPr/>
        <p:txBody>
          <a:bodyPr/>
          <a:lstStyle/>
          <a:p>
            <a:fld id="{0D7D22E1-4851-4031-8C13-B63601E17457}" type="slidenum">
              <a:rPr lang="es-ES" smtClean="0"/>
              <a:pPr/>
              <a:t>10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dirty="0" smtClean="0">
                <a:latin typeface="Arial" panose="020B0604020202020204" pitchFamily="34" charset="0"/>
                <a:cs typeface="Arial" panose="020B0604020202020204" pitchFamily="34" charset="0"/>
              </a:rPr>
              <a:t>Toda la actividad sanitaria lleva aparejada, de forma inevitable, documentos y trámites.</a:t>
            </a:r>
          </a:p>
          <a:p>
            <a:r>
              <a:rPr lang="es-ES" sz="1200" dirty="0" smtClean="0">
                <a:latin typeface="Arial" panose="020B0604020202020204" pitchFamily="34" charset="0"/>
                <a:cs typeface="Arial" panose="020B0604020202020204" pitchFamily="34" charset="0"/>
              </a:rPr>
              <a:t>Toda la gestión debe orientarse a que estos trámites sean realmente imprescindibles.</a:t>
            </a:r>
          </a:p>
          <a:p>
            <a:r>
              <a:rPr lang="es-ES" sz="1200" dirty="0" smtClean="0">
                <a:latin typeface="Arial" panose="020B0604020202020204" pitchFamily="34" charset="0"/>
                <a:cs typeface="Arial" panose="020B0604020202020204" pitchFamily="34" charset="0"/>
              </a:rPr>
              <a:t>Cuando así lo sean, la normativa vigente, la deontología médica y el sentido común dictan que deben ser resueltos por el profesional que los origina. </a:t>
            </a:r>
          </a:p>
          <a:p>
            <a:pPr algn="just"/>
            <a:r>
              <a:rPr lang="es-ES" sz="1200" dirty="0" smtClean="0">
                <a:latin typeface="Arial" panose="020B0604020202020204" pitchFamily="34" charset="0"/>
                <a:cs typeface="Arial" panose="020B0604020202020204" pitchFamily="34" charset="0"/>
              </a:rPr>
              <a:t>Por tanto, las recetas correspondientes al inicio de tratamiento, los partes de interconsulta, las solicitudes de transporte sanitario, las citas de revisión… deben ser resueltas como parte de la atención al paciente por quien las genera. Se evitan así molestias a los pacientes y hacer recaer por “cercanía” y una mal entendida “accesibilidad” dichos trámites en los centros de salud.</a:t>
            </a:r>
          </a:p>
          <a:p>
            <a:r>
              <a:rPr lang="es-ES" sz="1200" dirty="0" smtClean="0">
                <a:latin typeface="Arial" panose="020B0604020202020204" pitchFamily="34" charset="0"/>
                <a:cs typeface="Arial" panose="020B0604020202020204" pitchFamily="34" charset="0"/>
              </a:rPr>
              <a:t>Los trámites administrativos generados por múltiples instituciones u otros departamentos de la administración deben ser valorados previamente por los gestores de la sanidad para que decidan si procede o no realizarlos</a:t>
            </a:r>
            <a:endParaRPr lang="es-ES" dirty="0"/>
          </a:p>
        </p:txBody>
      </p:sp>
      <p:sp>
        <p:nvSpPr>
          <p:cNvPr id="4" name="3 Marcador de número de diapositiva"/>
          <p:cNvSpPr>
            <a:spLocks noGrp="1"/>
          </p:cNvSpPr>
          <p:nvPr>
            <p:ph type="sldNum" sz="quarter" idx="10"/>
          </p:nvPr>
        </p:nvSpPr>
        <p:spPr/>
        <p:txBody>
          <a:bodyPr/>
          <a:lstStyle/>
          <a:p>
            <a:fld id="{0D7D22E1-4851-4031-8C13-B63601E17457}" type="slidenum">
              <a:rPr lang="es-ES" smtClean="0"/>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DA9D6B32-C446-4E5E-BD1E-613DBACFBDF5}" type="datetimeFigureOut">
              <a:rPr lang="es-ES" smtClean="0"/>
              <a:pPr/>
              <a:t>26/04/2018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151702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A9D6B32-C446-4E5E-BD1E-613DBACFBDF5}" type="datetimeFigureOut">
              <a:rPr lang="es-ES" smtClean="0"/>
              <a:pPr/>
              <a:t>26/04/2018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270835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A9D6B32-C446-4E5E-BD1E-613DBACFBDF5}" type="datetimeFigureOut">
              <a:rPr lang="es-ES" smtClean="0"/>
              <a:pPr/>
              <a:t>26/04/2018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17712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A9D6B32-C446-4E5E-BD1E-613DBACFBDF5}" type="datetimeFigureOut">
              <a:rPr lang="es-ES" smtClean="0"/>
              <a:pPr/>
              <a:t>26/04/2018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64867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A9D6B32-C446-4E5E-BD1E-613DBACFBDF5}" type="datetimeFigureOut">
              <a:rPr lang="es-ES" smtClean="0"/>
              <a:pPr/>
              <a:t>26/04/2018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402210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A9D6B32-C446-4E5E-BD1E-613DBACFBDF5}" type="datetimeFigureOut">
              <a:rPr lang="es-ES" smtClean="0"/>
              <a:pPr/>
              <a:t>26/04/2018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413531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A9D6B32-C446-4E5E-BD1E-613DBACFBDF5}" type="datetimeFigureOut">
              <a:rPr lang="es-ES" smtClean="0"/>
              <a:pPr/>
              <a:t>26/04/2018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138079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A9D6B32-C446-4E5E-BD1E-613DBACFBDF5}" type="datetimeFigureOut">
              <a:rPr lang="es-ES" smtClean="0"/>
              <a:pPr/>
              <a:t>26/04/2018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102118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A9D6B32-C446-4E5E-BD1E-613DBACFBDF5}" type="datetimeFigureOut">
              <a:rPr lang="es-ES" smtClean="0"/>
              <a:pPr/>
              <a:t>26/04/2018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28826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A9D6B32-C446-4E5E-BD1E-613DBACFBDF5}" type="datetimeFigureOut">
              <a:rPr lang="es-ES" smtClean="0"/>
              <a:pPr/>
              <a:t>26/04/2018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37692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A9D6B32-C446-4E5E-BD1E-613DBACFBDF5}" type="datetimeFigureOut">
              <a:rPr lang="es-ES" smtClean="0"/>
              <a:pPr/>
              <a:t>26/04/2018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61909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D6B32-C446-4E5E-BD1E-613DBACFBDF5}" type="datetimeFigureOut">
              <a:rPr lang="es-ES" smtClean="0"/>
              <a:pPr/>
              <a:t>26/04/2018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1F1BC-8B1D-43C9-AB41-0845674CDC39}" type="slidenum">
              <a:rPr lang="es-ES" smtClean="0"/>
              <a:pPr/>
              <a:t>‹Nº›</a:t>
            </a:fld>
            <a:endParaRPr lang="es-ES"/>
          </a:p>
        </p:txBody>
      </p:sp>
    </p:spTree>
    <p:extLst>
      <p:ext uri="{BB962C8B-B14F-4D97-AF65-F5344CB8AC3E}">
        <p14:creationId xmlns:p14="http://schemas.microsoft.com/office/powerpoint/2010/main" xmlns="" val="4162115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a:xfrm>
            <a:off x="1524000" y="684213"/>
            <a:ext cx="9144000" cy="2387600"/>
          </a:xfrm>
        </p:spPr>
        <p:txBody>
          <a:bodyPr>
            <a:normAutofit/>
          </a:bodyPr>
          <a:lstStyle/>
          <a:p>
            <a:r>
              <a:rPr lang="es-ES" sz="5400" b="1" dirty="0">
                <a:latin typeface="Arial" panose="020B0604020202020204" pitchFamily="34" charset="0"/>
                <a:cs typeface="Arial" panose="020B0604020202020204" pitchFamily="34" charset="0"/>
              </a:rPr>
              <a:t>AFEM</a:t>
            </a:r>
            <a:r>
              <a:rPr lang="es-ES" sz="4800" b="1" dirty="0">
                <a:latin typeface="Arial" panose="020B0604020202020204" pitchFamily="34" charset="0"/>
                <a:cs typeface="Arial" panose="020B0604020202020204" pitchFamily="34" charset="0"/>
              </a:rPr>
              <a:t>  APUESTA  POR  LA ATENCIÓN  PRIMARIA</a:t>
            </a:r>
          </a:p>
        </p:txBody>
      </p:sp>
      <p:sp>
        <p:nvSpPr>
          <p:cNvPr id="5" name="Subtítulo 4"/>
          <p:cNvSpPr>
            <a:spLocks noGrp="1"/>
          </p:cNvSpPr>
          <p:nvPr>
            <p:ph type="subTitle" idx="1"/>
          </p:nvPr>
        </p:nvSpPr>
        <p:spPr/>
        <p:txBody>
          <a:bodyPr/>
          <a:lstStyle/>
          <a:p>
            <a:endParaRPr lang="es-ES" dirty="0"/>
          </a:p>
        </p:txBody>
      </p:sp>
      <p:pic>
        <p:nvPicPr>
          <p:cNvPr id="6" name="Imagen 5"/>
          <p:cNvPicPr>
            <a:picLocks noChangeAspect="1"/>
          </p:cNvPicPr>
          <p:nvPr/>
        </p:nvPicPr>
        <p:blipFill>
          <a:blip r:embed="rId2" cstate="print"/>
          <a:stretch>
            <a:fillRect/>
          </a:stretch>
        </p:blipFill>
        <p:spPr>
          <a:xfrm>
            <a:off x="1632172" y="3602038"/>
            <a:ext cx="8477498" cy="1655761"/>
          </a:xfrm>
          <a:prstGeom prst="rect">
            <a:avLst/>
          </a:prstGeom>
        </p:spPr>
      </p:pic>
    </p:spTree>
    <p:extLst>
      <p:ext uri="{BB962C8B-B14F-4D97-AF65-F5344CB8AC3E}">
        <p14:creationId xmlns:p14="http://schemas.microsoft.com/office/powerpoint/2010/main" xmlns="" val="2115445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1994596" y="314169"/>
            <a:ext cx="8992479" cy="1325563"/>
          </a:xfrm>
        </p:spPr>
        <p:txBody>
          <a:bodyPr>
            <a:normAutofit/>
          </a:bodyPr>
          <a:lstStyle/>
          <a:p>
            <a:r>
              <a:rPr lang="es-ES" sz="3200" b="1" dirty="0">
                <a:latin typeface="Arial" panose="020B0604020202020204" pitchFamily="34" charset="0"/>
                <a:cs typeface="Arial" panose="020B0604020202020204" pitchFamily="34" charset="0"/>
              </a:rPr>
              <a:t>Replantear la actividad y las necesidades</a:t>
            </a:r>
          </a:p>
        </p:txBody>
      </p:sp>
      <p:sp>
        <p:nvSpPr>
          <p:cNvPr id="6" name="Marcador de contenido 5"/>
          <p:cNvSpPr>
            <a:spLocks noGrp="1"/>
          </p:cNvSpPr>
          <p:nvPr>
            <p:ph idx="1"/>
          </p:nvPr>
        </p:nvSpPr>
        <p:spPr>
          <a:xfrm>
            <a:off x="300446" y="1344207"/>
            <a:ext cx="11218189" cy="4560203"/>
          </a:xfrm>
        </p:spPr>
        <p:txBody>
          <a:bodyPr>
            <a:normAutofit fontScale="55000" lnSpcReduction="20000"/>
          </a:bodyPr>
          <a:lstStyle/>
          <a:p>
            <a:pPr algn="just"/>
            <a:r>
              <a:rPr lang="es-ES" sz="4000" dirty="0" smtClean="0">
                <a:solidFill>
                  <a:srgbClr val="FF0000"/>
                </a:solidFill>
                <a:latin typeface="Arial" panose="020B0604020202020204" pitchFamily="34" charset="0"/>
                <a:cs typeface="Arial" panose="020B0604020202020204" pitchFamily="34" charset="0"/>
              </a:rPr>
              <a:t>Sistemas </a:t>
            </a:r>
            <a:r>
              <a:rPr lang="es-ES" sz="4000" dirty="0">
                <a:solidFill>
                  <a:srgbClr val="FF0000"/>
                </a:solidFill>
                <a:latin typeface="Arial" panose="020B0604020202020204" pitchFamily="34" charset="0"/>
                <a:cs typeface="Arial" panose="020B0604020202020204" pitchFamily="34" charset="0"/>
              </a:rPr>
              <a:t>informáticos </a:t>
            </a:r>
            <a:endParaRPr lang="es-ES" sz="4000" dirty="0" smtClean="0">
              <a:solidFill>
                <a:srgbClr val="FF0000"/>
              </a:solidFill>
              <a:latin typeface="Arial" panose="020B0604020202020204" pitchFamily="34" charset="0"/>
              <a:cs typeface="Arial" panose="020B0604020202020204" pitchFamily="34" charset="0"/>
            </a:endParaRPr>
          </a:p>
          <a:p>
            <a:pPr algn="just">
              <a:buNone/>
            </a:pPr>
            <a:r>
              <a:rPr lang="es-ES" sz="4000" dirty="0" smtClean="0">
                <a:solidFill>
                  <a:srgbClr val="FF0000"/>
                </a:solidFill>
                <a:latin typeface="Arial" panose="020B0604020202020204" pitchFamily="34" charset="0"/>
                <a:cs typeface="Arial" panose="020B0604020202020204" pitchFamily="34" charset="0"/>
              </a:rPr>
              <a:t>	</a:t>
            </a:r>
            <a:r>
              <a:rPr lang="es-ES" sz="4000" dirty="0" smtClean="0">
                <a:latin typeface="Arial" panose="020B0604020202020204" pitchFamily="34" charset="0"/>
                <a:cs typeface="Arial" panose="020B0604020202020204" pitchFamily="34" charset="0"/>
              </a:rPr>
              <a:t>P</a:t>
            </a:r>
            <a:r>
              <a:rPr lang="es-ES" sz="4000" dirty="0" smtClean="0">
                <a:latin typeface="Arial" panose="020B0604020202020204" pitchFamily="34" charset="0"/>
                <a:cs typeface="Arial" panose="020B0604020202020204" pitchFamily="34" charset="0"/>
              </a:rPr>
              <a:t>arecen </a:t>
            </a:r>
            <a:r>
              <a:rPr lang="es-ES" sz="4000" dirty="0">
                <a:latin typeface="Arial" panose="020B0604020202020204" pitchFamily="34" charset="0"/>
                <a:cs typeface="Arial" panose="020B0604020202020204" pitchFamily="34" charset="0"/>
              </a:rPr>
              <a:t>más pensados para el </a:t>
            </a:r>
            <a:r>
              <a:rPr lang="es-ES" sz="4000" b="1" dirty="0">
                <a:latin typeface="Arial" panose="020B0604020202020204" pitchFamily="34" charset="0"/>
                <a:cs typeface="Arial" panose="020B0604020202020204" pitchFamily="34" charset="0"/>
              </a:rPr>
              <a:t>control de los profesionales </a:t>
            </a:r>
            <a:r>
              <a:rPr lang="es-ES" sz="4000" dirty="0">
                <a:latin typeface="Arial" panose="020B0604020202020204" pitchFamily="34" charset="0"/>
                <a:cs typeface="Arial" panose="020B0604020202020204" pitchFamily="34" charset="0"/>
              </a:rPr>
              <a:t>que para la asistencia clínica a los pacientes</a:t>
            </a:r>
            <a:r>
              <a:rPr lang="es-ES" sz="4000" dirty="0" smtClean="0">
                <a:latin typeface="Arial" panose="020B0604020202020204" pitchFamily="34" charset="0"/>
                <a:cs typeface="Arial" panose="020B0604020202020204" pitchFamily="34" charset="0"/>
              </a:rPr>
              <a:t>.</a:t>
            </a:r>
          </a:p>
          <a:p>
            <a:pPr algn="just">
              <a:buNone/>
            </a:pPr>
            <a:r>
              <a:rPr lang="es-ES" sz="4000" dirty="0" smtClean="0">
                <a:latin typeface="Arial" panose="020B0604020202020204" pitchFamily="34" charset="0"/>
                <a:cs typeface="Arial" panose="020B0604020202020204" pitchFamily="34" charset="0"/>
              </a:rPr>
              <a:t>	Se </a:t>
            </a:r>
            <a:r>
              <a:rPr lang="es-ES" sz="4000" dirty="0" smtClean="0">
                <a:latin typeface="Arial" panose="020B0604020202020204" pitchFamily="34" charset="0"/>
                <a:cs typeface="Arial" panose="020B0604020202020204" pitchFamily="34" charset="0"/>
              </a:rPr>
              <a:t>precisan </a:t>
            </a:r>
            <a:r>
              <a:rPr lang="es-ES" sz="4000" b="1" dirty="0" smtClean="0">
                <a:latin typeface="Arial" panose="020B0604020202020204" pitchFamily="34" charset="0"/>
                <a:cs typeface="Arial" panose="020B0604020202020204" pitchFamily="34" charset="0"/>
              </a:rPr>
              <a:t>aplicaciones informáticas </a:t>
            </a:r>
            <a:r>
              <a:rPr lang="es-ES" sz="4000" dirty="0" smtClean="0">
                <a:latin typeface="Arial" panose="020B0604020202020204" pitchFamily="34" charset="0"/>
                <a:cs typeface="Arial" panose="020B0604020202020204" pitchFamily="34" charset="0"/>
              </a:rPr>
              <a:t>que no hagan perder el tiempo a los profesionales en hacer clics inútiles sin resolver las necesidades de los pacientes.</a:t>
            </a:r>
          </a:p>
          <a:p>
            <a:pPr algn="just"/>
            <a:endParaRPr lang="es-ES" sz="4000" dirty="0">
              <a:latin typeface="Arial" panose="020B0604020202020204" pitchFamily="34" charset="0"/>
              <a:cs typeface="Arial" panose="020B0604020202020204" pitchFamily="34" charset="0"/>
            </a:endParaRPr>
          </a:p>
          <a:p>
            <a:pPr algn="just"/>
            <a:r>
              <a:rPr lang="es-ES" sz="4000" dirty="0" smtClean="0">
                <a:solidFill>
                  <a:srgbClr val="FF0000"/>
                </a:solidFill>
                <a:latin typeface="Arial" panose="020B0604020202020204" pitchFamily="34" charset="0"/>
                <a:cs typeface="Arial" panose="020B0604020202020204" pitchFamily="34" charset="0"/>
              </a:rPr>
              <a:t>Cartera </a:t>
            </a:r>
            <a:r>
              <a:rPr lang="es-ES" sz="4000" dirty="0">
                <a:solidFill>
                  <a:srgbClr val="FF0000"/>
                </a:solidFill>
                <a:latin typeface="Arial" panose="020B0604020202020204" pitchFamily="34" charset="0"/>
                <a:cs typeface="Arial" panose="020B0604020202020204" pitchFamily="34" charset="0"/>
              </a:rPr>
              <a:t>de Servicios </a:t>
            </a:r>
            <a:r>
              <a:rPr lang="es-ES" sz="4000" b="1" dirty="0">
                <a:latin typeface="Arial" panose="020B0604020202020204" pitchFamily="34" charset="0"/>
                <a:cs typeface="Arial" panose="020B0604020202020204" pitchFamily="34" charset="0"/>
              </a:rPr>
              <a:t>crece al margen de la </a:t>
            </a:r>
            <a:r>
              <a:rPr lang="es-ES" sz="4000" b="1" dirty="0" smtClean="0">
                <a:latin typeface="Arial" panose="020B0604020202020204" pitchFamily="34" charset="0"/>
                <a:cs typeface="Arial" panose="020B0604020202020204" pitchFamily="34" charset="0"/>
              </a:rPr>
              <a:t>ciencia</a:t>
            </a:r>
            <a:endParaRPr lang="es-ES" sz="4000" dirty="0" smtClean="0">
              <a:latin typeface="Arial" panose="020B0604020202020204" pitchFamily="34" charset="0"/>
              <a:cs typeface="Arial" panose="020B0604020202020204" pitchFamily="34" charset="0"/>
            </a:endParaRPr>
          </a:p>
          <a:p>
            <a:pPr algn="just">
              <a:buNone/>
            </a:pPr>
            <a:r>
              <a:rPr lang="es-ES" sz="4000" dirty="0" smtClean="0">
                <a:latin typeface="Arial" panose="020B0604020202020204" pitchFamily="34" charset="0"/>
                <a:cs typeface="Arial" panose="020B0604020202020204" pitchFamily="34" charset="0"/>
              </a:rPr>
              <a:t>	documento </a:t>
            </a:r>
            <a:r>
              <a:rPr lang="es-ES" sz="4000" dirty="0">
                <a:latin typeface="Arial" panose="020B0604020202020204" pitchFamily="34" charset="0"/>
                <a:cs typeface="Arial" panose="020B0604020202020204" pitchFamily="34" charset="0"/>
              </a:rPr>
              <a:t>de </a:t>
            </a:r>
            <a:r>
              <a:rPr lang="es-ES" sz="4000" dirty="0" smtClean="0">
                <a:latin typeface="Arial" panose="020B0604020202020204" pitchFamily="34" charset="0"/>
                <a:cs typeface="Arial" panose="020B0604020202020204" pitchFamily="34" charset="0"/>
              </a:rPr>
              <a:t>mínimos </a:t>
            </a:r>
            <a:r>
              <a:rPr lang="es-ES" sz="4000" dirty="0" smtClean="0">
                <a:latin typeface="Arial" panose="020B0604020202020204" pitchFamily="34" charset="0"/>
                <a:cs typeface="Arial" panose="020B0604020202020204" pitchFamily="34" charset="0"/>
                <a:sym typeface="Wingdings" pitchFamily="2" charset="2"/>
              </a:rPr>
              <a:t> </a:t>
            </a:r>
            <a:r>
              <a:rPr lang="es-ES" sz="4000" dirty="0" smtClean="0">
                <a:latin typeface="Arial" panose="020B0604020202020204" pitchFamily="34" charset="0"/>
                <a:cs typeface="Arial" panose="020B0604020202020204" pitchFamily="34" charset="0"/>
              </a:rPr>
              <a:t>de máximos (actividades </a:t>
            </a:r>
            <a:r>
              <a:rPr lang="es-ES" sz="4000" dirty="0">
                <a:latin typeface="Arial" panose="020B0604020202020204" pitchFamily="34" charset="0"/>
                <a:cs typeface="Arial" panose="020B0604020202020204" pitchFamily="34" charset="0"/>
              </a:rPr>
              <a:t>de muy dudoso valor para la salud de los </a:t>
            </a:r>
            <a:r>
              <a:rPr lang="es-ES" sz="4000" dirty="0" smtClean="0">
                <a:latin typeface="Arial" panose="020B0604020202020204" pitchFamily="34" charset="0"/>
                <a:cs typeface="Arial" panose="020B0604020202020204" pitchFamily="34" charset="0"/>
              </a:rPr>
              <a:t>pacientes) </a:t>
            </a:r>
            <a:endParaRPr lang="es-ES" sz="4000" dirty="0">
              <a:latin typeface="Arial" panose="020B0604020202020204" pitchFamily="34" charset="0"/>
              <a:cs typeface="Arial" panose="020B0604020202020204" pitchFamily="34" charset="0"/>
            </a:endParaRPr>
          </a:p>
          <a:p>
            <a:pPr algn="just">
              <a:buNone/>
            </a:pPr>
            <a:r>
              <a:rPr lang="es-ES" sz="4000" dirty="0" smtClean="0">
                <a:latin typeface="Arial" panose="020B0604020202020204" pitchFamily="34" charset="0"/>
                <a:cs typeface="Arial" panose="020B0604020202020204" pitchFamily="34" charset="0"/>
              </a:rPr>
              <a:t>	AP fundamentada en </a:t>
            </a:r>
            <a:r>
              <a:rPr lang="es-ES" sz="4000" dirty="0">
                <a:latin typeface="Arial" panose="020B0604020202020204" pitchFamily="34" charset="0"/>
                <a:cs typeface="Arial" panose="020B0604020202020204" pitchFamily="34" charset="0"/>
              </a:rPr>
              <a:t>evidencia sólida y </a:t>
            </a:r>
            <a:r>
              <a:rPr lang="es-ES" sz="4000" dirty="0" smtClean="0">
                <a:latin typeface="Arial" panose="020B0604020202020204" pitchFamily="34" charset="0"/>
                <a:cs typeface="Arial" panose="020B0604020202020204" pitchFamily="34" charset="0"/>
              </a:rPr>
              <a:t>desechar </a:t>
            </a:r>
            <a:r>
              <a:rPr lang="es-ES" sz="4000" dirty="0">
                <a:latin typeface="Arial" panose="020B0604020202020204" pitchFamily="34" charset="0"/>
                <a:cs typeface="Arial" panose="020B0604020202020204" pitchFamily="34" charset="0"/>
              </a:rPr>
              <a:t>actividades implantadas </a:t>
            </a:r>
            <a:r>
              <a:rPr lang="es-ES" sz="4000" dirty="0" smtClean="0">
                <a:latin typeface="Arial" panose="020B0604020202020204" pitchFamily="34" charset="0"/>
                <a:cs typeface="Arial" panose="020B0604020202020204" pitchFamily="34" charset="0"/>
              </a:rPr>
              <a:t>que </a:t>
            </a:r>
            <a:r>
              <a:rPr lang="es-ES" sz="4000" dirty="0">
                <a:latin typeface="Arial" panose="020B0604020202020204" pitchFamily="34" charset="0"/>
                <a:cs typeface="Arial" panose="020B0604020202020204" pitchFamily="34" charset="0"/>
              </a:rPr>
              <a:t>los conocimientos actuales no avalan. </a:t>
            </a:r>
            <a:endParaRPr lang="es-ES" sz="4000" dirty="0" smtClean="0">
              <a:latin typeface="Arial" panose="020B0604020202020204" pitchFamily="34" charset="0"/>
              <a:cs typeface="Arial" panose="020B0604020202020204" pitchFamily="34" charset="0"/>
            </a:endParaRPr>
          </a:p>
          <a:p>
            <a:pPr algn="just">
              <a:buNone/>
            </a:pPr>
            <a:endParaRPr lang="es-ES" sz="4000" dirty="0">
              <a:latin typeface="Arial" panose="020B0604020202020204" pitchFamily="34" charset="0"/>
              <a:cs typeface="Arial" panose="020B0604020202020204" pitchFamily="34" charset="0"/>
            </a:endParaRPr>
          </a:p>
          <a:p>
            <a:pPr algn="just"/>
            <a:r>
              <a:rPr lang="es-ES" sz="4000" dirty="0" smtClean="0">
                <a:solidFill>
                  <a:srgbClr val="FF0000"/>
                </a:solidFill>
                <a:latin typeface="Arial" panose="020B0604020202020204" pitchFamily="34" charset="0"/>
                <a:cs typeface="Arial" panose="020B0604020202020204" pitchFamily="34" charset="0"/>
              </a:rPr>
              <a:t>Incremento </a:t>
            </a:r>
            <a:r>
              <a:rPr lang="es-ES" sz="4000" dirty="0">
                <a:solidFill>
                  <a:srgbClr val="FF0000"/>
                </a:solidFill>
                <a:latin typeface="Arial" panose="020B0604020202020204" pitchFamily="34" charset="0"/>
                <a:cs typeface="Arial" panose="020B0604020202020204" pitchFamily="34" charset="0"/>
              </a:rPr>
              <a:t>de actividad </a:t>
            </a:r>
            <a:r>
              <a:rPr lang="es-ES" sz="4000" dirty="0" smtClean="0">
                <a:solidFill>
                  <a:srgbClr val="FF0000"/>
                </a:solidFill>
                <a:latin typeface="Arial" panose="020B0604020202020204" pitchFamily="34" charset="0"/>
                <a:cs typeface="Arial" panose="020B0604020202020204" pitchFamily="34" charset="0"/>
              </a:rPr>
              <a:t>+ recursos</a:t>
            </a:r>
          </a:p>
          <a:p>
            <a:pPr algn="just">
              <a:buNone/>
            </a:pPr>
            <a:r>
              <a:rPr lang="es-ES" sz="4000" dirty="0" smtClean="0">
                <a:latin typeface="Arial" panose="020B0604020202020204" pitchFamily="34" charset="0"/>
                <a:cs typeface="Arial" panose="020B0604020202020204" pitchFamily="34" charset="0"/>
              </a:rPr>
              <a:t>	</a:t>
            </a:r>
            <a:r>
              <a:rPr lang="es-ES" sz="4000" dirty="0" smtClean="0">
                <a:latin typeface="Arial" panose="020B0604020202020204" pitchFamily="34" charset="0"/>
                <a:cs typeface="Arial" panose="020B0604020202020204" pitchFamily="34" charset="0"/>
              </a:rPr>
              <a:t>“</a:t>
            </a:r>
            <a:r>
              <a:rPr lang="es-ES" sz="4000" dirty="0">
                <a:latin typeface="Arial" panose="020B0604020202020204" pitchFamily="34" charset="0"/>
                <a:cs typeface="Arial" panose="020B0604020202020204" pitchFamily="34" charset="0"/>
              </a:rPr>
              <a:t>E</a:t>
            </a:r>
            <a:r>
              <a:rPr lang="es-ES" sz="4000" dirty="0" smtClean="0">
                <a:latin typeface="Arial" panose="020B0604020202020204" pitchFamily="34" charset="0"/>
                <a:cs typeface="Arial" panose="020B0604020202020204" pitchFamily="34" charset="0"/>
              </a:rPr>
              <a:t>strategia </a:t>
            </a:r>
            <a:r>
              <a:rPr lang="es-ES" sz="4000" dirty="0">
                <a:latin typeface="Arial" panose="020B0604020202020204" pitchFamily="34" charset="0"/>
                <a:cs typeface="Arial" panose="020B0604020202020204" pitchFamily="34" charset="0"/>
              </a:rPr>
              <a:t>de crónicos</a:t>
            </a:r>
            <a:r>
              <a:rPr lang="es-ES" sz="4000" dirty="0" smtClean="0">
                <a:latin typeface="Arial" panose="020B0604020202020204" pitchFamily="34" charset="0"/>
                <a:cs typeface="Arial" panose="020B0604020202020204" pitchFamily="34" charset="0"/>
              </a:rPr>
              <a:t>”: precisa </a:t>
            </a:r>
            <a:r>
              <a:rPr lang="es-ES" sz="4000" dirty="0">
                <a:latin typeface="Arial" panose="020B0604020202020204" pitchFamily="34" charset="0"/>
                <a:cs typeface="Arial" panose="020B0604020202020204" pitchFamily="34" charset="0"/>
              </a:rPr>
              <a:t>una </a:t>
            </a:r>
            <a:r>
              <a:rPr lang="es-ES" sz="4000" dirty="0" smtClean="0">
                <a:latin typeface="Arial" panose="020B0604020202020204" pitchFamily="34" charset="0"/>
                <a:cs typeface="Arial" panose="020B0604020202020204" pitchFamily="34" charset="0"/>
              </a:rPr>
              <a:t>AP adecuadamente </a:t>
            </a:r>
            <a:r>
              <a:rPr lang="es-ES" sz="4000" dirty="0">
                <a:latin typeface="Arial" panose="020B0604020202020204" pitchFamily="34" charset="0"/>
                <a:cs typeface="Arial" panose="020B0604020202020204" pitchFamily="34" charset="0"/>
              </a:rPr>
              <a:t>dotada. </a:t>
            </a:r>
          </a:p>
          <a:p>
            <a:pPr algn="just"/>
            <a:endParaRPr lang="es-ES" sz="20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cstate="print"/>
          <a:stretch>
            <a:fillRect/>
          </a:stretch>
        </p:blipFill>
        <p:spPr>
          <a:xfrm>
            <a:off x="0" y="0"/>
            <a:ext cx="5462489" cy="1066892"/>
          </a:xfrm>
          <a:prstGeom prst="rect">
            <a:avLst/>
          </a:prstGeom>
        </p:spPr>
      </p:pic>
    </p:spTree>
    <p:extLst>
      <p:ext uri="{BB962C8B-B14F-4D97-AF65-F5344CB8AC3E}">
        <p14:creationId xmlns:p14="http://schemas.microsoft.com/office/powerpoint/2010/main" xmlns="" val="130012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ítulo 5"/>
          <p:cNvSpPr>
            <a:spLocks noGrp="1"/>
          </p:cNvSpPr>
          <p:nvPr>
            <p:ph type="title"/>
          </p:nvPr>
        </p:nvSpPr>
        <p:spPr>
          <a:xfrm>
            <a:off x="2197741" y="565376"/>
            <a:ext cx="8277665" cy="1325563"/>
          </a:xfrm>
        </p:spPr>
        <p:txBody>
          <a:bodyPr>
            <a:normAutofit/>
          </a:bodyPr>
          <a:lstStyle/>
          <a:p>
            <a:r>
              <a:rPr lang="es-ES" sz="3200" b="1" dirty="0">
                <a:latin typeface="Arial" panose="020B0604020202020204" pitchFamily="34" charset="0"/>
                <a:cs typeface="Arial" panose="020B0604020202020204" pitchFamily="34" charset="0"/>
              </a:rPr>
              <a:t>Replantear la actividad burocrática</a:t>
            </a:r>
          </a:p>
        </p:txBody>
      </p:sp>
      <p:sp>
        <p:nvSpPr>
          <p:cNvPr id="5" name="Marcador de contenido 4"/>
          <p:cNvSpPr>
            <a:spLocks noGrp="1"/>
          </p:cNvSpPr>
          <p:nvPr>
            <p:ph idx="1"/>
          </p:nvPr>
        </p:nvSpPr>
        <p:spPr>
          <a:xfrm>
            <a:off x="867339" y="1629682"/>
            <a:ext cx="10711375" cy="4614364"/>
          </a:xfrm>
        </p:spPr>
        <p:txBody>
          <a:bodyPr>
            <a:noAutofit/>
          </a:bodyPr>
          <a:lstStyle/>
          <a:p>
            <a:r>
              <a:rPr lang="es-ES" sz="2400" dirty="0" smtClean="0">
                <a:latin typeface="Arial" panose="020B0604020202020204" pitchFamily="34" charset="0"/>
                <a:cs typeface="Arial" panose="020B0604020202020204" pitchFamily="34" charset="0"/>
              </a:rPr>
              <a:t>Actividad </a:t>
            </a:r>
            <a:r>
              <a:rPr lang="es-ES" sz="2400" dirty="0">
                <a:latin typeface="Arial" panose="020B0604020202020204" pitchFamily="34" charset="0"/>
                <a:cs typeface="Arial" panose="020B0604020202020204" pitchFamily="34" charset="0"/>
              </a:rPr>
              <a:t>sanitaria </a:t>
            </a:r>
            <a:r>
              <a:rPr lang="es-ES" sz="2400" dirty="0" smtClean="0">
                <a:latin typeface="Arial" panose="020B0604020202020204" pitchFamily="34" charset="0"/>
                <a:cs typeface="Arial" panose="020B0604020202020204" pitchFamily="34" charset="0"/>
                <a:sym typeface="Wingdings" pitchFamily="2" charset="2"/>
              </a:rPr>
              <a:t></a:t>
            </a:r>
            <a:r>
              <a:rPr lang="es-ES" sz="2400" dirty="0" smtClean="0">
                <a:latin typeface="Arial" panose="020B0604020202020204" pitchFamily="34" charset="0"/>
                <a:cs typeface="Arial" panose="020B0604020202020204" pitchFamily="34" charset="0"/>
              </a:rPr>
              <a:t>documentos </a:t>
            </a:r>
            <a:r>
              <a:rPr lang="es-ES" sz="2400" dirty="0">
                <a:latin typeface="Arial" panose="020B0604020202020204" pitchFamily="34" charset="0"/>
                <a:cs typeface="Arial" panose="020B0604020202020204" pitchFamily="34" charset="0"/>
              </a:rPr>
              <a:t>y trámites.</a:t>
            </a:r>
          </a:p>
          <a:p>
            <a:r>
              <a:rPr lang="es-ES" sz="2400" dirty="0" smtClean="0">
                <a:latin typeface="Arial" panose="020B0604020202020204" pitchFamily="34" charset="0"/>
                <a:cs typeface="Arial" panose="020B0604020202020204" pitchFamily="34" charset="0"/>
              </a:rPr>
              <a:t>Gestión : </a:t>
            </a:r>
            <a:r>
              <a:rPr lang="es-ES" sz="2400" dirty="0" smtClean="0">
                <a:solidFill>
                  <a:srgbClr val="FF0000"/>
                </a:solidFill>
                <a:latin typeface="Arial" panose="020B0604020202020204" pitchFamily="34" charset="0"/>
                <a:cs typeface="Arial" panose="020B0604020202020204" pitchFamily="34" charset="0"/>
              </a:rPr>
              <a:t>trámites realmente </a:t>
            </a:r>
            <a:r>
              <a:rPr lang="es-ES" sz="2400" dirty="0">
                <a:solidFill>
                  <a:srgbClr val="FF0000"/>
                </a:solidFill>
                <a:latin typeface="Arial" panose="020B0604020202020204" pitchFamily="34" charset="0"/>
                <a:cs typeface="Arial" panose="020B0604020202020204" pitchFamily="34" charset="0"/>
              </a:rPr>
              <a:t>imprescindibles</a:t>
            </a:r>
            <a:r>
              <a:rPr lang="es-ES" sz="2400" dirty="0">
                <a:latin typeface="Arial" panose="020B0604020202020204" pitchFamily="34" charset="0"/>
                <a:cs typeface="Arial" panose="020B0604020202020204" pitchFamily="34" charset="0"/>
              </a:rPr>
              <a:t>.</a:t>
            </a:r>
          </a:p>
          <a:p>
            <a:r>
              <a:rPr lang="es-ES" sz="2400" dirty="0" smtClean="0">
                <a:latin typeface="Arial" panose="020B0604020202020204" pitchFamily="34" charset="0"/>
                <a:cs typeface="Arial" panose="020B0604020202020204" pitchFamily="34" charset="0"/>
              </a:rPr>
              <a:t>Deben </a:t>
            </a:r>
            <a:r>
              <a:rPr lang="es-ES" sz="2400" dirty="0">
                <a:latin typeface="Arial" panose="020B0604020202020204" pitchFamily="34" charset="0"/>
                <a:cs typeface="Arial" panose="020B0604020202020204" pitchFamily="34" charset="0"/>
              </a:rPr>
              <a:t>ser </a:t>
            </a:r>
            <a:r>
              <a:rPr lang="es-ES" sz="2400" dirty="0">
                <a:solidFill>
                  <a:srgbClr val="FF0000"/>
                </a:solidFill>
                <a:latin typeface="Arial" panose="020B0604020202020204" pitchFamily="34" charset="0"/>
                <a:cs typeface="Arial" panose="020B0604020202020204" pitchFamily="34" charset="0"/>
              </a:rPr>
              <a:t>resueltos por el profesional que los </a:t>
            </a:r>
            <a:r>
              <a:rPr lang="es-ES" sz="2400" dirty="0" smtClean="0">
                <a:solidFill>
                  <a:srgbClr val="FF0000"/>
                </a:solidFill>
                <a:latin typeface="Arial" panose="020B0604020202020204" pitchFamily="34" charset="0"/>
                <a:cs typeface="Arial" panose="020B0604020202020204" pitchFamily="34" charset="0"/>
              </a:rPr>
              <a:t>origina </a:t>
            </a:r>
            <a:r>
              <a:rPr lang="es-ES" sz="2400" dirty="0" smtClean="0">
                <a:latin typeface="Arial" panose="020B0604020202020204" pitchFamily="34" charset="0"/>
                <a:cs typeface="Arial" panose="020B0604020202020204" pitchFamily="34" charset="0"/>
              </a:rPr>
              <a:t>(normativa </a:t>
            </a:r>
            <a:r>
              <a:rPr lang="es-ES" sz="2400" dirty="0" smtClean="0">
                <a:latin typeface="Arial" panose="020B0604020202020204" pitchFamily="34" charset="0"/>
                <a:cs typeface="Arial" panose="020B0604020202020204" pitchFamily="34" charset="0"/>
              </a:rPr>
              <a:t>vigente, </a:t>
            </a:r>
            <a:r>
              <a:rPr lang="es-ES" sz="2400" dirty="0" smtClean="0">
                <a:latin typeface="Arial" panose="020B0604020202020204" pitchFamily="34" charset="0"/>
                <a:cs typeface="Arial" panose="020B0604020202020204" pitchFamily="34" charset="0"/>
              </a:rPr>
              <a:t>deontología médica, </a:t>
            </a:r>
            <a:r>
              <a:rPr lang="es-ES" sz="2400" dirty="0" smtClean="0">
                <a:latin typeface="Arial" panose="020B0604020202020204" pitchFamily="34" charset="0"/>
                <a:cs typeface="Arial" panose="020B0604020202020204" pitchFamily="34" charset="0"/>
              </a:rPr>
              <a:t>y el sentido </a:t>
            </a:r>
            <a:r>
              <a:rPr lang="es-ES" sz="2400" dirty="0" smtClean="0">
                <a:latin typeface="Arial" panose="020B0604020202020204" pitchFamily="34" charset="0"/>
                <a:cs typeface="Arial" panose="020B0604020202020204" pitchFamily="34" charset="0"/>
              </a:rPr>
              <a:t>común). </a:t>
            </a:r>
            <a:endParaRPr lang="es-ES" sz="2400" dirty="0">
              <a:latin typeface="Arial" panose="020B0604020202020204" pitchFamily="34" charset="0"/>
              <a:cs typeface="Arial" panose="020B0604020202020204" pitchFamily="34" charset="0"/>
            </a:endParaRPr>
          </a:p>
          <a:p>
            <a:pPr algn="just">
              <a:buNone/>
            </a:pPr>
            <a:r>
              <a:rPr lang="es-E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R</a:t>
            </a:r>
            <a:r>
              <a:rPr lang="es-ES" sz="2400" dirty="0" smtClean="0">
                <a:latin typeface="Arial" panose="020B0604020202020204" pitchFamily="34" charset="0"/>
                <a:cs typeface="Arial" panose="020B0604020202020204" pitchFamily="34" charset="0"/>
              </a:rPr>
              <a:t>ecetas inicio </a:t>
            </a:r>
            <a:r>
              <a:rPr lang="es-ES" sz="2400" dirty="0">
                <a:latin typeface="Arial" panose="020B0604020202020204" pitchFamily="34" charset="0"/>
                <a:cs typeface="Arial" panose="020B0604020202020204" pitchFamily="34" charset="0"/>
              </a:rPr>
              <a:t>de </a:t>
            </a:r>
            <a:r>
              <a:rPr lang="es-ES" sz="2400" dirty="0" err="1" smtClean="0">
                <a:latin typeface="Arial" panose="020B0604020202020204" pitchFamily="34" charset="0"/>
                <a:cs typeface="Arial" panose="020B0604020202020204" pitchFamily="34" charset="0"/>
              </a:rPr>
              <a:t>tto</a:t>
            </a:r>
            <a:r>
              <a:rPr lang="es-ES" sz="2400" dirty="0" smtClean="0">
                <a:latin typeface="Arial" panose="020B0604020202020204" pitchFamily="34" charset="0"/>
                <a:cs typeface="Arial" panose="020B0604020202020204" pitchFamily="34" charset="0"/>
              </a:rPr>
              <a:t>, PIC, </a:t>
            </a:r>
            <a:r>
              <a:rPr lang="es-ES" sz="2400" dirty="0">
                <a:latin typeface="Arial" panose="020B0604020202020204" pitchFamily="34" charset="0"/>
                <a:cs typeface="Arial" panose="020B0604020202020204" pitchFamily="34" charset="0"/>
              </a:rPr>
              <a:t>las solicitudes de transporte sanitario, las citas de revisión</a:t>
            </a:r>
            <a:r>
              <a:rPr lang="es-ES" sz="2400" dirty="0" smtClean="0">
                <a:latin typeface="Arial" panose="020B0604020202020204" pitchFamily="34" charset="0"/>
                <a:cs typeface="Arial" panose="020B0604020202020204" pitchFamily="34" charset="0"/>
              </a:rPr>
              <a:t>…. </a:t>
            </a:r>
            <a:r>
              <a:rPr lang="es-ES" sz="2400" b="1" dirty="0" smtClean="0">
                <a:latin typeface="Arial" panose="020B0604020202020204" pitchFamily="34" charset="0"/>
                <a:cs typeface="Arial" panose="020B0604020202020204" pitchFamily="34" charset="0"/>
              </a:rPr>
              <a:t>Evitan molestias </a:t>
            </a:r>
            <a:r>
              <a:rPr lang="es-ES" sz="2400" b="1" dirty="0">
                <a:latin typeface="Arial" panose="020B0604020202020204" pitchFamily="34" charset="0"/>
                <a:cs typeface="Arial" panose="020B0604020202020204" pitchFamily="34" charset="0"/>
              </a:rPr>
              <a:t>a los pacientes</a:t>
            </a:r>
            <a:r>
              <a:rPr lang="es-ES" sz="2400" dirty="0">
                <a:latin typeface="Arial" panose="020B0604020202020204" pitchFamily="34" charset="0"/>
                <a:cs typeface="Arial" panose="020B0604020202020204" pitchFamily="34" charset="0"/>
              </a:rPr>
              <a:t> y hacer recaer por “cercanía” y una mal entendida “accesibilidad” dichos trámites en los centros de salud.</a:t>
            </a:r>
          </a:p>
          <a:p>
            <a:r>
              <a:rPr lang="es-ES" sz="2400" dirty="0">
                <a:latin typeface="Arial" panose="020B0604020202020204" pitchFamily="34" charset="0"/>
                <a:cs typeface="Arial" panose="020B0604020202020204" pitchFamily="34" charset="0"/>
              </a:rPr>
              <a:t>Los trámites administrativos generados por múltiples instituciones u otros departamentos de la administración deben ser valorados previamente por los gestores de la sanidad para que decidan si procede o no realizarlos.</a:t>
            </a:r>
          </a:p>
        </p:txBody>
      </p:sp>
      <p:pic>
        <p:nvPicPr>
          <p:cNvPr id="7" name="Imagen 6"/>
          <p:cNvPicPr>
            <a:picLocks noChangeAspect="1"/>
          </p:cNvPicPr>
          <p:nvPr/>
        </p:nvPicPr>
        <p:blipFill>
          <a:blip r:embed="rId3" cstate="print"/>
          <a:stretch>
            <a:fillRect/>
          </a:stretch>
        </p:blipFill>
        <p:spPr>
          <a:xfrm>
            <a:off x="0" y="0"/>
            <a:ext cx="5462489" cy="1066892"/>
          </a:xfrm>
          <a:prstGeom prst="rect">
            <a:avLst/>
          </a:prstGeom>
        </p:spPr>
      </p:pic>
    </p:spTree>
    <p:extLst>
      <p:ext uri="{BB962C8B-B14F-4D97-AF65-F5344CB8AC3E}">
        <p14:creationId xmlns:p14="http://schemas.microsoft.com/office/powerpoint/2010/main" xmlns="" val="352194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1215557" y="531049"/>
            <a:ext cx="10515600" cy="1325563"/>
          </a:xfrm>
        </p:spPr>
        <p:txBody>
          <a:bodyPr>
            <a:normAutofit/>
          </a:bodyPr>
          <a:lstStyle/>
          <a:p>
            <a:r>
              <a:rPr lang="es-ES" sz="3200" b="1" dirty="0">
                <a:latin typeface="Arial" panose="020B0604020202020204" pitchFamily="34" charset="0"/>
                <a:cs typeface="Arial" panose="020B0604020202020204" pitchFamily="34" charset="0"/>
              </a:rPr>
              <a:t>UNA APUESTA REAL POR LA ATENCIÓN PRIMARIA</a:t>
            </a:r>
          </a:p>
        </p:txBody>
      </p:sp>
      <p:sp>
        <p:nvSpPr>
          <p:cNvPr id="5" name="Marcador de contenido 4"/>
          <p:cNvSpPr>
            <a:spLocks noGrp="1"/>
          </p:cNvSpPr>
          <p:nvPr>
            <p:ph idx="1"/>
          </p:nvPr>
        </p:nvSpPr>
        <p:spPr>
          <a:xfrm>
            <a:off x="1034688" y="1615531"/>
            <a:ext cx="10515600" cy="4351338"/>
          </a:xfrm>
        </p:spPr>
        <p:txBody>
          <a:bodyPr>
            <a:normAutofit fontScale="92500" lnSpcReduction="10000"/>
          </a:bodyPr>
          <a:lstStyle/>
          <a:p>
            <a:pPr algn="just"/>
            <a:r>
              <a:rPr lang="es-ES" b="1" dirty="0">
                <a:latin typeface="Arial" panose="020B0604020202020204" pitchFamily="34" charset="0"/>
                <a:cs typeface="Arial" panose="020B0604020202020204" pitchFamily="34" charset="0"/>
              </a:rPr>
              <a:t>Presupuesto</a:t>
            </a:r>
            <a:r>
              <a:rPr lang="es-ES" dirty="0">
                <a:latin typeface="Arial" panose="020B0604020202020204" pitchFamily="34" charset="0"/>
                <a:cs typeface="Arial" panose="020B0604020202020204" pitchFamily="34" charset="0"/>
              </a:rPr>
              <a:t> adecuado y suficiente, no inferior al 20%.</a:t>
            </a:r>
          </a:p>
          <a:p>
            <a:pPr algn="just"/>
            <a:r>
              <a:rPr lang="es-ES" b="1" dirty="0">
                <a:latin typeface="Arial" panose="020B0604020202020204" pitchFamily="34" charset="0"/>
                <a:cs typeface="Arial" panose="020B0604020202020204" pitchFamily="34" charset="0"/>
              </a:rPr>
              <a:t>Tiempo</a:t>
            </a:r>
            <a:r>
              <a:rPr lang="es-ES" dirty="0">
                <a:latin typeface="Arial" panose="020B0604020202020204" pitchFamily="34" charset="0"/>
                <a:cs typeface="Arial" panose="020B0604020202020204" pitchFamily="34" charset="0"/>
              </a:rPr>
              <a:t> mínimo de consulta por paciente de 10’.</a:t>
            </a:r>
          </a:p>
          <a:p>
            <a:pPr algn="just"/>
            <a:r>
              <a:rPr lang="es-ES" dirty="0">
                <a:latin typeface="Arial" panose="020B0604020202020204" pitchFamily="34" charset="0"/>
                <a:cs typeface="Arial" panose="020B0604020202020204" pitchFamily="34" charset="0"/>
              </a:rPr>
              <a:t>Plan de choque en </a:t>
            </a:r>
            <a:r>
              <a:rPr lang="es-ES" b="1" dirty="0">
                <a:latin typeface="Arial" panose="020B0604020202020204" pitchFamily="34" charset="0"/>
                <a:cs typeface="Arial" panose="020B0604020202020204" pitchFamily="34" charset="0"/>
              </a:rPr>
              <a:t>recursos humanos </a:t>
            </a:r>
            <a:r>
              <a:rPr lang="es-ES" dirty="0">
                <a:latin typeface="Arial" panose="020B0604020202020204" pitchFamily="34" charset="0"/>
                <a:cs typeface="Arial" panose="020B0604020202020204" pitchFamily="34" charset="0"/>
              </a:rPr>
              <a:t>con contratos y remuneraciones adecuadas para fidelizar a los profesionales y una valoración de las plantillas necesarias.</a:t>
            </a:r>
          </a:p>
          <a:p>
            <a:pPr algn="just"/>
            <a:r>
              <a:rPr lang="es-ES" dirty="0">
                <a:latin typeface="Arial" panose="020B0604020202020204" pitchFamily="34" charset="0"/>
                <a:cs typeface="Arial" panose="020B0604020202020204" pitchFamily="34" charset="0"/>
              </a:rPr>
              <a:t>Plan de </a:t>
            </a:r>
            <a:r>
              <a:rPr lang="es-ES" b="1" dirty="0">
                <a:latin typeface="Arial" panose="020B0604020202020204" pitchFamily="34" charset="0"/>
                <a:cs typeface="Arial" panose="020B0604020202020204" pitchFamily="34" charset="0"/>
              </a:rPr>
              <a:t>obras</a:t>
            </a:r>
            <a:r>
              <a:rPr lang="es-ES" dirty="0">
                <a:latin typeface="Arial" panose="020B0604020202020204" pitchFamily="34" charset="0"/>
                <a:cs typeface="Arial" panose="020B0604020202020204" pitchFamily="34" charset="0"/>
              </a:rPr>
              <a:t> para acondicionar los centros de salud.</a:t>
            </a:r>
          </a:p>
          <a:p>
            <a:pPr algn="just"/>
            <a:r>
              <a:rPr lang="es-ES" b="1" dirty="0">
                <a:latin typeface="Arial" panose="020B0604020202020204" pitchFamily="34" charset="0"/>
                <a:cs typeface="Arial" panose="020B0604020202020204" pitchFamily="34" charset="0"/>
              </a:rPr>
              <a:t>Inversiones materiales </a:t>
            </a:r>
            <a:r>
              <a:rPr lang="es-ES" dirty="0">
                <a:latin typeface="Arial" panose="020B0604020202020204" pitchFamily="34" charset="0"/>
                <a:cs typeface="Arial" panose="020B0604020202020204" pitchFamily="34" charset="0"/>
              </a:rPr>
              <a:t>que garanticen unos medios adecuados en todos los centros y aumenten la capacidad resolutiva y la calidad de la atención.</a:t>
            </a:r>
          </a:p>
          <a:p>
            <a:pPr algn="just"/>
            <a:r>
              <a:rPr lang="es-ES" dirty="0">
                <a:latin typeface="Arial" panose="020B0604020202020204" pitchFamily="34" charset="0"/>
                <a:cs typeface="Arial" panose="020B0604020202020204" pitchFamily="34" charset="0"/>
              </a:rPr>
              <a:t>Replanteamiento de la </a:t>
            </a:r>
            <a:r>
              <a:rPr lang="es-ES" b="1" dirty="0">
                <a:latin typeface="Arial" panose="020B0604020202020204" pitchFamily="34" charset="0"/>
                <a:cs typeface="Arial" panose="020B0604020202020204" pitchFamily="34" charset="0"/>
              </a:rPr>
              <a:t>actividad</a:t>
            </a:r>
            <a:r>
              <a:rPr lang="es-ES" dirty="0">
                <a:latin typeface="Arial" panose="020B0604020202020204" pitchFamily="34" charset="0"/>
                <a:cs typeface="Arial" panose="020B0604020202020204" pitchFamily="34" charset="0"/>
              </a:rPr>
              <a:t>, la </a:t>
            </a:r>
            <a:r>
              <a:rPr lang="es-ES" b="1" dirty="0">
                <a:latin typeface="Arial" panose="020B0604020202020204" pitchFamily="34" charset="0"/>
                <a:cs typeface="Arial" panose="020B0604020202020204" pitchFamily="34" charset="0"/>
              </a:rPr>
              <a:t>cartera</a:t>
            </a:r>
            <a:r>
              <a:rPr lang="es-ES" dirty="0">
                <a:latin typeface="Arial" panose="020B0604020202020204" pitchFamily="34" charset="0"/>
                <a:cs typeface="Arial" panose="020B0604020202020204" pitchFamily="34" charset="0"/>
              </a:rPr>
              <a:t> de servicios y el catálogo de </a:t>
            </a:r>
            <a:r>
              <a:rPr lang="es-ES" b="1" dirty="0">
                <a:latin typeface="Arial" panose="020B0604020202020204" pitchFamily="34" charset="0"/>
                <a:cs typeface="Arial" panose="020B0604020202020204" pitchFamily="34" charset="0"/>
              </a:rPr>
              <a:t>pruebas</a:t>
            </a:r>
            <a:r>
              <a:rPr lang="es-ES" dirty="0">
                <a:latin typeface="Arial" panose="020B0604020202020204" pitchFamily="34" charset="0"/>
                <a:cs typeface="Arial" panose="020B0604020202020204" pitchFamily="34" charset="0"/>
              </a:rPr>
              <a:t>.</a:t>
            </a:r>
          </a:p>
        </p:txBody>
      </p:sp>
      <p:pic>
        <p:nvPicPr>
          <p:cNvPr id="6" name="Imagen 5"/>
          <p:cNvPicPr>
            <a:picLocks noChangeAspect="1"/>
          </p:cNvPicPr>
          <p:nvPr/>
        </p:nvPicPr>
        <p:blipFill>
          <a:blip r:embed="rId2" cstate="print"/>
          <a:stretch>
            <a:fillRect/>
          </a:stretch>
        </p:blipFill>
        <p:spPr>
          <a:xfrm>
            <a:off x="0" y="-38986"/>
            <a:ext cx="5462489" cy="1066892"/>
          </a:xfrm>
          <a:prstGeom prst="rect">
            <a:avLst/>
          </a:prstGeom>
        </p:spPr>
      </p:pic>
    </p:spTree>
    <p:extLst>
      <p:ext uri="{BB962C8B-B14F-4D97-AF65-F5344CB8AC3E}">
        <p14:creationId xmlns:p14="http://schemas.microsoft.com/office/powerpoint/2010/main" xmlns="" val="230917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1676400" y="747469"/>
            <a:ext cx="10515600" cy="1325563"/>
          </a:xfrm>
        </p:spPr>
        <p:txBody>
          <a:bodyPr>
            <a:normAutofit/>
          </a:bodyPr>
          <a:lstStyle/>
          <a:p>
            <a:r>
              <a:rPr lang="es-ES" sz="3600" b="1" dirty="0">
                <a:latin typeface="Arial" panose="020B0604020202020204" pitchFamily="34" charset="0"/>
                <a:cs typeface="Arial" panose="020B0604020202020204" pitchFamily="34" charset="0"/>
              </a:rPr>
              <a:t>SITUACIÓN DE LA ATENCIÓN PRIMARIA</a:t>
            </a:r>
          </a:p>
        </p:txBody>
      </p:sp>
      <p:sp>
        <p:nvSpPr>
          <p:cNvPr id="5" name="Marcador de contenido 4"/>
          <p:cNvSpPr>
            <a:spLocks noGrp="1"/>
          </p:cNvSpPr>
          <p:nvPr>
            <p:ph idx="1"/>
          </p:nvPr>
        </p:nvSpPr>
        <p:spPr>
          <a:xfrm>
            <a:off x="1286072" y="2315328"/>
            <a:ext cx="10193165" cy="3249958"/>
          </a:xfrm>
        </p:spPr>
        <p:txBody>
          <a:bodyPr>
            <a:noAutofit/>
          </a:bodyPr>
          <a:lstStyle/>
          <a:p>
            <a:pPr algn="just">
              <a:buNone/>
            </a:pPr>
            <a:r>
              <a:rPr lang="es-ES" sz="2000" dirty="0">
                <a:latin typeface="Arial" panose="020B0604020202020204" pitchFamily="34" charset="0"/>
                <a:cs typeface="Arial" panose="020B0604020202020204" pitchFamily="34" charset="0"/>
              </a:rPr>
              <a:t>“La atención primaria es </a:t>
            </a:r>
            <a:r>
              <a:rPr lang="es-ES" sz="2000" i="1" dirty="0" smtClean="0">
                <a:latin typeface="Arial" panose="020B0604020202020204" pitchFamily="34" charset="0"/>
                <a:cs typeface="Arial" panose="020B0604020202020204" pitchFamily="34" charset="0"/>
              </a:rPr>
              <a:t>EL EJE DEL SISTEMA</a:t>
            </a:r>
            <a:r>
              <a:rPr lang="es-ES" sz="2000" dirty="0" smtClean="0">
                <a:latin typeface="Arial" panose="020B0604020202020204" pitchFamily="34" charset="0"/>
                <a:cs typeface="Arial" panose="020B0604020202020204" pitchFamily="34" charset="0"/>
              </a:rPr>
              <a:t>”, pero el </a:t>
            </a:r>
            <a:r>
              <a:rPr lang="es-ES" sz="2000" dirty="0" smtClean="0">
                <a:solidFill>
                  <a:srgbClr val="FF0000"/>
                </a:solidFill>
                <a:latin typeface="Arial" panose="020B0604020202020204" pitchFamily="34" charset="0"/>
                <a:cs typeface="Arial" panose="020B0604020202020204" pitchFamily="34" charset="0"/>
              </a:rPr>
              <a:t>presupuesto</a:t>
            </a:r>
            <a:r>
              <a:rPr lang="es-ES" sz="2000" dirty="0" smtClean="0">
                <a:latin typeface="Arial" panose="020B0604020202020204" pitchFamily="34" charset="0"/>
                <a:cs typeface="Arial" panose="020B0604020202020204" pitchFamily="34" charset="0"/>
              </a:rPr>
              <a:t> para la misma:</a:t>
            </a:r>
            <a:endParaRPr lang="es-ES" sz="2000" dirty="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En </a:t>
            </a:r>
            <a:r>
              <a:rPr lang="es-ES" sz="2000" dirty="0">
                <a:latin typeface="Arial" panose="020B0604020202020204" pitchFamily="34" charset="0"/>
                <a:cs typeface="Arial" panose="020B0604020202020204" pitchFamily="34" charset="0"/>
              </a:rPr>
              <a:t>España siempre </a:t>
            </a:r>
            <a:r>
              <a:rPr lang="es-ES" sz="2000" dirty="0" smtClean="0">
                <a:latin typeface="Arial" panose="020B0604020202020204" pitchFamily="34" charset="0"/>
                <a:cs typeface="Arial" panose="020B0604020202020204" pitchFamily="34" charset="0"/>
              </a:rPr>
              <a:t>ha </a:t>
            </a:r>
            <a:r>
              <a:rPr lang="es-ES" sz="2000" dirty="0">
                <a:latin typeface="Arial" panose="020B0604020202020204" pitchFamily="34" charset="0"/>
                <a:cs typeface="Arial" panose="020B0604020202020204" pitchFamily="34" charset="0"/>
              </a:rPr>
              <a:t>estado lejísimos del recomendado </a:t>
            </a:r>
            <a:r>
              <a:rPr lang="es-ES" sz="2000" b="1" dirty="0">
                <a:latin typeface="Arial" panose="020B0604020202020204" pitchFamily="34" charset="0"/>
                <a:cs typeface="Arial" panose="020B0604020202020204" pitchFamily="34" charset="0"/>
              </a:rPr>
              <a:t>25%</a:t>
            </a:r>
            <a:r>
              <a:rPr lang="es-ES" sz="2000" dirty="0">
                <a:latin typeface="Arial" panose="020B0604020202020204" pitchFamily="34" charset="0"/>
                <a:cs typeface="Arial" panose="020B0604020202020204" pitchFamily="34" charset="0"/>
              </a:rPr>
              <a:t>. </a:t>
            </a:r>
          </a:p>
          <a:p>
            <a:pPr algn="just"/>
            <a:r>
              <a:rPr lang="es-ES" sz="2000" dirty="0" smtClean="0">
                <a:latin typeface="Arial" panose="020B0604020202020204" pitchFamily="34" charset="0"/>
                <a:cs typeface="Arial" panose="020B0604020202020204" pitchFamily="34" charset="0"/>
              </a:rPr>
              <a:t>Se ha </a:t>
            </a:r>
            <a:r>
              <a:rPr lang="es-ES" sz="2000" dirty="0">
                <a:latin typeface="Arial" panose="020B0604020202020204" pitchFamily="34" charset="0"/>
                <a:cs typeface="Arial" panose="020B0604020202020204" pitchFamily="34" charset="0"/>
              </a:rPr>
              <a:t>ido reduciendo en los últimos años.</a:t>
            </a:r>
          </a:p>
          <a:p>
            <a:pPr algn="just"/>
            <a:r>
              <a:rPr lang="es-ES" sz="2000" dirty="0" smtClean="0">
                <a:latin typeface="Arial" panose="020B0604020202020204" pitchFamily="34" charset="0"/>
                <a:cs typeface="Arial" panose="020B0604020202020204" pitchFamily="34" charset="0"/>
              </a:rPr>
              <a:t>En Madrid actualmente (si descontamos el presupuesto de medicamentos a través de receta) supone  </a:t>
            </a:r>
            <a:r>
              <a:rPr lang="es-ES" sz="2000" u="sng" dirty="0" smtClean="0">
                <a:latin typeface="Arial" panose="020B0604020202020204" pitchFamily="34" charset="0"/>
                <a:cs typeface="Arial" panose="020B0604020202020204" pitchFamily="34" charset="0"/>
              </a:rPr>
              <a:t>algo más </a:t>
            </a:r>
            <a:r>
              <a:rPr lang="es-ES" sz="2000" u="sng" dirty="0">
                <a:latin typeface="Arial" panose="020B0604020202020204" pitchFamily="34" charset="0"/>
                <a:cs typeface="Arial" panose="020B0604020202020204" pitchFamily="34" charset="0"/>
              </a:rPr>
              <a:t>del </a:t>
            </a:r>
            <a:r>
              <a:rPr lang="es-ES" sz="2000" b="1" u="sng" dirty="0">
                <a:latin typeface="Arial" panose="020B0604020202020204" pitchFamily="34" charset="0"/>
                <a:cs typeface="Arial" panose="020B0604020202020204" pitchFamily="34" charset="0"/>
              </a:rPr>
              <a:t>10%</a:t>
            </a:r>
            <a:r>
              <a:rPr lang="es-ES" sz="2000" u="sng" dirty="0">
                <a:latin typeface="Arial" panose="020B0604020202020204" pitchFamily="34" charset="0"/>
                <a:cs typeface="Arial" panose="020B0604020202020204" pitchFamily="34" charset="0"/>
              </a:rPr>
              <a:t> del presupuesto de </a:t>
            </a:r>
            <a:r>
              <a:rPr lang="es-ES" sz="2000" u="sng" dirty="0" smtClean="0">
                <a:latin typeface="Arial" panose="020B0604020202020204" pitchFamily="34" charset="0"/>
                <a:cs typeface="Arial" panose="020B0604020202020204" pitchFamily="34" charset="0"/>
              </a:rPr>
              <a:t>sanidad</a:t>
            </a:r>
            <a:r>
              <a:rPr lang="es-ES" sz="2000" dirty="0" smtClean="0">
                <a:latin typeface="Arial" panose="020B0604020202020204" pitchFamily="34" charset="0"/>
                <a:cs typeface="Arial" panose="020B0604020202020204" pitchFamily="34" charset="0"/>
              </a:rPr>
              <a:t>, de </a:t>
            </a:r>
            <a:r>
              <a:rPr lang="es-ES" sz="2000" dirty="0">
                <a:latin typeface="Arial" panose="020B0604020202020204" pitchFamily="34" charset="0"/>
                <a:cs typeface="Arial" panose="020B0604020202020204" pitchFamily="34" charset="0"/>
              </a:rPr>
              <a:t>los más bajos entre todas las </a:t>
            </a:r>
            <a:r>
              <a:rPr lang="es-ES" sz="2000" dirty="0" smtClean="0">
                <a:latin typeface="Arial" panose="020B0604020202020204" pitchFamily="34" charset="0"/>
                <a:cs typeface="Arial" panose="020B0604020202020204" pitchFamily="34" charset="0"/>
              </a:rPr>
              <a:t>CCAA</a:t>
            </a:r>
            <a:endParaRPr lang="es-ES" sz="2000" dirty="0">
              <a:latin typeface="Arial" panose="020B0604020202020204" pitchFamily="34" charset="0"/>
              <a:cs typeface="Arial" panose="020B0604020202020204" pitchFamily="34" charset="0"/>
            </a:endParaRPr>
          </a:p>
          <a:p>
            <a:pPr algn="just"/>
            <a:r>
              <a:rPr lang="es-ES" sz="2000" dirty="0" smtClean="0">
                <a:solidFill>
                  <a:srgbClr val="FF0000"/>
                </a:solidFill>
                <a:latin typeface="Arial" panose="020B0604020202020204" pitchFamily="34" charset="0"/>
                <a:cs typeface="Arial" panose="020B0604020202020204" pitchFamily="34" charset="0"/>
              </a:rPr>
              <a:t>Es </a:t>
            </a:r>
            <a:r>
              <a:rPr lang="es-ES" sz="2000" dirty="0">
                <a:solidFill>
                  <a:srgbClr val="FF0000"/>
                </a:solidFill>
                <a:latin typeface="Arial" panose="020B0604020202020204" pitchFamily="34" charset="0"/>
                <a:cs typeface="Arial" panose="020B0604020202020204" pitchFamily="34" charset="0"/>
              </a:rPr>
              <a:t>imposible ofrecer la calidad </a:t>
            </a:r>
            <a:r>
              <a:rPr lang="es-ES" sz="2000" dirty="0">
                <a:latin typeface="Arial" panose="020B0604020202020204" pitchFamily="34" charset="0"/>
                <a:cs typeface="Arial" panose="020B0604020202020204" pitchFamily="34" charset="0"/>
              </a:rPr>
              <a:t>que los usuarios merecen con estos presupuestos</a:t>
            </a:r>
            <a:r>
              <a:rPr lang="es-ES" sz="2000" dirty="0" smtClean="0">
                <a:latin typeface="Arial" panose="020B0604020202020204" pitchFamily="34" charset="0"/>
                <a:cs typeface="Arial" panose="020B0604020202020204" pitchFamily="34" charset="0"/>
              </a:rPr>
              <a:t>.</a:t>
            </a:r>
          </a:p>
          <a:p>
            <a:pPr algn="just"/>
            <a:r>
              <a:rPr lang="es-ES" sz="2000" b="1" dirty="0" smtClean="0">
                <a:latin typeface="Arial" panose="020B0604020202020204" pitchFamily="34" charset="0"/>
                <a:cs typeface="Arial" panose="020B0604020202020204" pitchFamily="34" charset="0"/>
              </a:rPr>
              <a:t>No </a:t>
            </a:r>
            <a:r>
              <a:rPr lang="es-ES" sz="2000" b="1" dirty="0" smtClean="0">
                <a:latin typeface="Arial" panose="020B0604020202020204" pitchFamily="34" charset="0"/>
                <a:cs typeface="Arial" panose="020B0604020202020204" pitchFamily="34" charset="0"/>
              </a:rPr>
              <a:t>hay verdadera apuesta por la atención primaria</a:t>
            </a:r>
            <a:r>
              <a:rPr lang="es-ES" sz="2000" dirty="0" smtClean="0">
                <a:latin typeface="Arial" panose="020B0604020202020204" pitchFamily="34" charset="0"/>
                <a:cs typeface="Arial" panose="020B0604020202020204" pitchFamily="34" charset="0"/>
              </a:rPr>
              <a:t>. </a:t>
            </a:r>
          </a:p>
          <a:p>
            <a:pPr algn="just"/>
            <a:endParaRPr lang="es-ES" sz="2000" dirty="0" smtClean="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cstate="print"/>
          <a:stretch>
            <a:fillRect/>
          </a:stretch>
        </p:blipFill>
        <p:spPr>
          <a:xfrm>
            <a:off x="0" y="0"/>
            <a:ext cx="5459897" cy="1066876"/>
          </a:xfrm>
          <a:prstGeom prst="rect">
            <a:avLst/>
          </a:prstGeom>
        </p:spPr>
      </p:pic>
    </p:spTree>
    <p:extLst>
      <p:ext uri="{BB962C8B-B14F-4D97-AF65-F5344CB8AC3E}">
        <p14:creationId xmlns:p14="http://schemas.microsoft.com/office/powerpoint/2010/main" xmlns="" val="147020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55469" y="439876"/>
            <a:ext cx="11201400" cy="1325563"/>
          </a:xfrm>
        </p:spPr>
        <p:txBody>
          <a:bodyPr>
            <a:normAutofit/>
          </a:bodyPr>
          <a:lstStyle/>
          <a:p>
            <a:pPr algn="ctr"/>
            <a:r>
              <a:rPr lang="es-ES" sz="2800" b="1" dirty="0">
                <a:latin typeface="Arial" panose="020B0604020202020204" pitchFamily="34" charset="0"/>
                <a:cs typeface="Arial" panose="020B0604020202020204" pitchFamily="34" charset="0"/>
              </a:rPr>
              <a:t>SITUACIÓN DE LOS RECURSOS EN ATENCIÓN PRIMARIA</a:t>
            </a:r>
          </a:p>
        </p:txBody>
      </p:sp>
      <p:sp>
        <p:nvSpPr>
          <p:cNvPr id="3" name="Marcador de contenido 2"/>
          <p:cNvSpPr>
            <a:spLocks noGrp="1"/>
          </p:cNvSpPr>
          <p:nvPr>
            <p:ph idx="1"/>
          </p:nvPr>
        </p:nvSpPr>
        <p:spPr>
          <a:xfrm>
            <a:off x="600892" y="1528356"/>
            <a:ext cx="11226437" cy="4271554"/>
          </a:xfrm>
        </p:spPr>
        <p:txBody>
          <a:bodyPr>
            <a:noAutofit/>
          </a:bodyPr>
          <a:lstStyle/>
          <a:p>
            <a:pPr algn="just"/>
            <a:r>
              <a:rPr lang="es-ES" sz="2400" dirty="0" smtClean="0">
                <a:latin typeface="Arial" panose="020B0604020202020204" pitchFamily="34" charset="0"/>
                <a:cs typeface="Arial" panose="020B0604020202020204" pitchFamily="34" charset="0"/>
              </a:rPr>
              <a:t>Recurso principal: </a:t>
            </a:r>
            <a:r>
              <a:rPr lang="es-ES" sz="2400" dirty="0">
                <a:latin typeface="Arial" panose="020B0604020202020204" pitchFamily="34" charset="0"/>
                <a:cs typeface="Arial" panose="020B0604020202020204" pitchFamily="34" charset="0"/>
              </a:rPr>
              <a:t>el propio </a:t>
            </a:r>
            <a:r>
              <a:rPr lang="es-ES" sz="2400" dirty="0" smtClean="0">
                <a:solidFill>
                  <a:srgbClr val="FF0000"/>
                </a:solidFill>
                <a:latin typeface="Arial" panose="020B0604020202020204" pitchFamily="34" charset="0"/>
                <a:cs typeface="Arial" panose="020B0604020202020204" pitchFamily="34" charset="0"/>
              </a:rPr>
              <a:t>médico</a:t>
            </a:r>
            <a:r>
              <a:rPr lang="es-ES" sz="2400" dirty="0" smtClean="0">
                <a:latin typeface="Arial" panose="020B0604020202020204" pitchFamily="34" charset="0"/>
                <a:cs typeface="Arial" panose="020B0604020202020204" pitchFamily="34" charset="0"/>
              </a:rPr>
              <a:t>, interacción </a:t>
            </a:r>
            <a:r>
              <a:rPr lang="es-ES" sz="2400" dirty="0">
                <a:latin typeface="Arial" panose="020B0604020202020204" pitchFamily="34" charset="0"/>
                <a:cs typeface="Arial" panose="020B0604020202020204" pitchFamily="34" charset="0"/>
              </a:rPr>
              <a:t>de paciente y médico</a:t>
            </a:r>
            <a:r>
              <a:rPr lang="es-ES" sz="2400" dirty="0" smtClean="0">
                <a:latin typeface="Arial" panose="020B0604020202020204" pitchFamily="34" charset="0"/>
                <a:cs typeface="Arial" panose="020B0604020202020204" pitchFamily="34" charset="0"/>
              </a:rPr>
              <a:t>.</a:t>
            </a:r>
          </a:p>
          <a:p>
            <a:pPr algn="just">
              <a:buNone/>
            </a:pPr>
            <a:r>
              <a:rPr lang="es-ES" sz="2400" dirty="0" smtClean="0">
                <a:latin typeface="Arial" panose="020B0604020202020204" pitchFamily="34" charset="0"/>
                <a:cs typeface="Arial" panose="020B0604020202020204" pitchFamily="34" charset="0"/>
              </a:rPr>
              <a:t> </a:t>
            </a:r>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No precisa gran tecnología ni recursos </a:t>
            </a:r>
            <a:endParaRPr lang="es-ES" sz="2400" dirty="0" smtClean="0">
              <a:latin typeface="Arial" panose="020B0604020202020204" pitchFamily="34" charset="0"/>
              <a:cs typeface="Arial" panose="020B0604020202020204" pitchFamily="34" charset="0"/>
            </a:endParaRPr>
          </a:p>
          <a:p>
            <a:pPr algn="just">
              <a:buNone/>
            </a:pPr>
            <a:r>
              <a:rPr lang="es-E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complejos.</a:t>
            </a:r>
            <a:endParaRPr lang="es-ES" sz="2400" dirty="0">
              <a:latin typeface="Arial" panose="020B0604020202020204" pitchFamily="34" charset="0"/>
              <a:cs typeface="Arial" panose="020B0604020202020204" pitchFamily="34" charset="0"/>
            </a:endParaRPr>
          </a:p>
          <a:p>
            <a:pPr algn="just"/>
            <a:r>
              <a:rPr lang="es-ES" sz="2400" dirty="0" smtClean="0">
                <a:solidFill>
                  <a:srgbClr val="FF0000"/>
                </a:solidFill>
                <a:latin typeface="Arial" panose="020B0604020202020204" pitchFamily="34" charset="0"/>
                <a:cs typeface="Arial" panose="020B0604020202020204" pitchFamily="34" charset="0"/>
              </a:rPr>
              <a:t>Tiempo </a:t>
            </a:r>
            <a:r>
              <a:rPr lang="es-ES" sz="2400" dirty="0">
                <a:solidFill>
                  <a:srgbClr val="FF0000"/>
                </a:solidFill>
                <a:latin typeface="Arial" panose="020B0604020202020204" pitchFamily="34" charset="0"/>
                <a:cs typeface="Arial" panose="020B0604020202020204" pitchFamily="34" charset="0"/>
              </a:rPr>
              <a:t>de consulta </a:t>
            </a:r>
            <a:r>
              <a:rPr lang="es-ES" sz="2400" dirty="0" smtClean="0">
                <a:latin typeface="Arial" panose="020B0604020202020204" pitchFamily="34" charset="0"/>
                <a:cs typeface="Arial" panose="020B0604020202020204" pitchFamily="34" charset="0"/>
              </a:rPr>
              <a:t>promedio (5-6m/</a:t>
            </a:r>
            <a:r>
              <a:rPr lang="es-ES" sz="2400" dirty="0" err="1" smtClean="0">
                <a:latin typeface="Arial" panose="020B0604020202020204" pitchFamily="34" charset="0"/>
                <a:cs typeface="Arial" panose="020B0604020202020204" pitchFamily="34" charset="0"/>
              </a:rPr>
              <a:t>pcte</a:t>
            </a:r>
            <a:r>
              <a:rPr lang="es-ES" sz="2400" dirty="0" smtClean="0">
                <a:latin typeface="Arial" panose="020B0604020202020204" pitchFamily="34" charset="0"/>
                <a:cs typeface="Arial" panose="020B0604020202020204" pitchFamily="34" charset="0"/>
              </a:rPr>
              <a:t>), </a:t>
            </a:r>
            <a:endParaRPr lang="es-ES" sz="2400" dirty="0" smtClean="0">
              <a:latin typeface="Arial" panose="020B0604020202020204" pitchFamily="34" charset="0"/>
              <a:cs typeface="Arial" panose="020B0604020202020204" pitchFamily="34" charset="0"/>
            </a:endParaRPr>
          </a:p>
          <a:p>
            <a:pPr algn="just">
              <a:buNone/>
            </a:pPr>
            <a:r>
              <a:rPr lang="es-ES" sz="2400" dirty="0" smtClean="0">
                <a:latin typeface="Arial" panose="020B0604020202020204" pitchFamily="34" charset="0"/>
                <a:cs typeface="Arial" panose="020B0604020202020204" pitchFamily="34" charset="0"/>
              </a:rPr>
              <a:t> afecta </a:t>
            </a:r>
            <a:r>
              <a:rPr lang="es-ES" sz="2400" dirty="0">
                <a:latin typeface="Arial" panose="020B0604020202020204" pitchFamily="34" charset="0"/>
                <a:cs typeface="Arial" panose="020B0604020202020204" pitchFamily="34" charset="0"/>
              </a:rPr>
              <a:t>a la calidad del servicio </a:t>
            </a:r>
            <a:r>
              <a:rPr lang="es-ES" sz="2400" dirty="0" smtClean="0">
                <a:latin typeface="Arial" panose="020B0604020202020204" pitchFamily="34" charset="0"/>
                <a:cs typeface="Arial" panose="020B0604020202020204" pitchFamily="34" charset="0"/>
              </a:rPr>
              <a:t>prestado</a:t>
            </a:r>
            <a:r>
              <a:rPr lang="es-ES" sz="2400" dirty="0" smtClean="0">
                <a:latin typeface="Arial" panose="020B0604020202020204" pitchFamily="34" charset="0"/>
                <a:cs typeface="Arial" panose="020B0604020202020204" pitchFamily="34" charset="0"/>
              </a:rPr>
              <a:t>: </a:t>
            </a:r>
          </a:p>
          <a:p>
            <a:pPr algn="just">
              <a:buNone/>
            </a:pPr>
            <a:r>
              <a:rPr lang="es-ES" sz="2400" dirty="0" smtClean="0">
                <a:latin typeface="Arial" panose="020B0604020202020204" pitchFamily="34" charset="0"/>
                <a:cs typeface="Arial" panose="020B0604020202020204" pitchFamily="34" charset="0"/>
              </a:rPr>
              <a:t> &lt; </a:t>
            </a:r>
            <a:r>
              <a:rPr lang="es-ES" sz="2400" dirty="0" err="1" smtClean="0">
                <a:latin typeface="Arial" panose="020B0604020202020204" pitchFamily="34" charset="0"/>
                <a:cs typeface="Arial" panose="020B0604020202020204" pitchFamily="34" charset="0"/>
              </a:rPr>
              <a:t>tº</a:t>
            </a:r>
            <a:r>
              <a:rPr lang="es-E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sym typeface="Wingdings" pitchFamily="2" charset="2"/>
              </a:rPr>
              <a:t> &lt; probabilidad </a:t>
            </a:r>
            <a:r>
              <a:rPr lang="es-ES" sz="2400" dirty="0" smtClean="0">
                <a:latin typeface="Arial" panose="020B0604020202020204" pitchFamily="34" charset="0"/>
                <a:cs typeface="Arial" panose="020B0604020202020204" pitchFamily="34" charset="0"/>
              </a:rPr>
              <a:t>atención </a:t>
            </a:r>
            <a:r>
              <a:rPr lang="es-ES" sz="2400" dirty="0" smtClean="0">
                <a:latin typeface="Arial" panose="020B0604020202020204" pitchFamily="34" charset="0"/>
                <a:cs typeface="Arial" panose="020B0604020202020204" pitchFamily="34" charset="0"/>
              </a:rPr>
              <a:t>calidad</a:t>
            </a:r>
          </a:p>
          <a:p>
            <a:pPr algn="just">
              <a:buNone/>
            </a:pP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deseable</a:t>
            </a:r>
            <a:r>
              <a:rPr lang="es-ES" sz="2400" dirty="0" smtClean="0">
                <a:latin typeface="Arial" panose="020B0604020202020204" pitchFamily="34" charset="0"/>
                <a:cs typeface="Arial" panose="020B0604020202020204" pitchFamily="34" charset="0"/>
              </a:rPr>
              <a:t>.</a:t>
            </a:r>
            <a:endParaRPr lang="es-ES" sz="2400" dirty="0" smtClean="0">
              <a:latin typeface="Arial" panose="020B0604020202020204" pitchFamily="34" charset="0"/>
              <a:cs typeface="Arial" panose="020B0604020202020204" pitchFamily="34" charset="0"/>
            </a:endParaRPr>
          </a:p>
          <a:p>
            <a:pPr lvl="0" algn="just"/>
            <a:r>
              <a:rPr lang="es-ES" sz="2400" dirty="0" smtClean="0">
                <a:solidFill>
                  <a:srgbClr val="FF0000"/>
                </a:solidFill>
                <a:latin typeface="Arial" panose="020B0604020202020204" pitchFamily="34" charset="0"/>
                <a:cs typeface="Arial" panose="020B0604020202020204" pitchFamily="34" charset="0"/>
              </a:rPr>
              <a:t>No suplentes </a:t>
            </a:r>
            <a:endParaRPr lang="es-ES" sz="2400" dirty="0" smtClean="0">
              <a:solidFill>
                <a:srgbClr val="FF0000"/>
              </a:solidFill>
              <a:latin typeface="Arial" panose="020B0604020202020204" pitchFamily="34" charset="0"/>
              <a:cs typeface="Arial" panose="020B0604020202020204" pitchFamily="34" charset="0"/>
            </a:endParaRPr>
          </a:p>
          <a:p>
            <a:pPr lvl="0" algn="just">
              <a:buNone/>
            </a:pPr>
            <a:r>
              <a:rPr lang="es-ES" sz="2400" dirty="0" smtClean="0">
                <a:solidFill>
                  <a:prstClr val="black"/>
                </a:solidFill>
                <a:latin typeface="Arial" panose="020B0604020202020204" pitchFamily="34" charset="0"/>
                <a:cs typeface="Arial" panose="020B0604020202020204" pitchFamily="34" charset="0"/>
              </a:rPr>
              <a:t> </a:t>
            </a:r>
            <a:r>
              <a:rPr lang="es-ES" sz="2400" dirty="0" smtClean="0">
                <a:solidFill>
                  <a:prstClr val="black"/>
                </a:solidFill>
                <a:latin typeface="Arial" panose="020B0604020202020204" pitchFamily="34" charset="0"/>
                <a:cs typeface="Arial" panose="020B0604020202020204" pitchFamily="34" charset="0"/>
              </a:rPr>
              <a:t>  </a:t>
            </a:r>
            <a:r>
              <a:rPr lang="es-ES" sz="2400" dirty="0" smtClean="0">
                <a:solidFill>
                  <a:prstClr val="black"/>
                </a:solidFill>
                <a:latin typeface="Arial" panose="020B0604020202020204" pitchFamily="34" charset="0"/>
                <a:cs typeface="Arial" panose="020B0604020202020204" pitchFamily="34" charset="0"/>
              </a:rPr>
              <a:t>Pediatría</a:t>
            </a:r>
            <a:endParaRPr lang="es-ES" sz="2400" dirty="0" smtClean="0">
              <a:solidFill>
                <a:prstClr val="black"/>
              </a:solidFill>
              <a:latin typeface="Arial" panose="020B0604020202020204" pitchFamily="34" charset="0"/>
              <a:cs typeface="Arial" panose="020B0604020202020204" pitchFamily="34" charset="0"/>
            </a:endParaRPr>
          </a:p>
          <a:p>
            <a:pPr algn="just">
              <a:buNone/>
            </a:pPr>
            <a:endParaRPr lang="es-ES" sz="2400" dirty="0" smtClean="0">
              <a:latin typeface="Arial" panose="020B0604020202020204" pitchFamily="34" charset="0"/>
              <a:cs typeface="Arial" panose="020B0604020202020204" pitchFamily="34" charset="0"/>
            </a:endParaRPr>
          </a:p>
          <a:p>
            <a:pPr algn="just">
              <a:buNone/>
            </a:pPr>
            <a:endParaRPr lang="es-ES" sz="24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799217" y="2207622"/>
            <a:ext cx="4983480" cy="3839621"/>
          </a:xfrm>
          <a:prstGeom prst="rect">
            <a:avLst/>
          </a:prstGeom>
          <a:noFill/>
          <a:ln w="9525">
            <a:noFill/>
            <a:miter lim="800000"/>
            <a:headEnd/>
            <a:tailEnd/>
          </a:ln>
          <a:effectLst/>
        </p:spPr>
      </p:pic>
      <p:pic>
        <p:nvPicPr>
          <p:cNvPr id="7" name="Imagen 6"/>
          <p:cNvPicPr>
            <a:picLocks noChangeAspect="1"/>
          </p:cNvPicPr>
          <p:nvPr/>
        </p:nvPicPr>
        <p:blipFill>
          <a:blip r:embed="rId4" cstate="print"/>
          <a:stretch>
            <a:fillRect/>
          </a:stretch>
        </p:blipFill>
        <p:spPr>
          <a:xfrm>
            <a:off x="0" y="0"/>
            <a:ext cx="5459897" cy="1066876"/>
          </a:xfrm>
          <a:prstGeom prst="rect">
            <a:avLst/>
          </a:prstGeom>
        </p:spPr>
      </p:pic>
    </p:spTree>
    <p:extLst>
      <p:ext uri="{BB962C8B-B14F-4D97-AF65-F5344CB8AC3E}">
        <p14:creationId xmlns:p14="http://schemas.microsoft.com/office/powerpoint/2010/main" xmlns="" val="252683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01337" y="622754"/>
            <a:ext cx="11094720" cy="1325563"/>
          </a:xfrm>
        </p:spPr>
        <p:txBody>
          <a:bodyPr/>
          <a:lstStyle/>
          <a:p>
            <a:r>
              <a:rPr lang="es-ES" dirty="0">
                <a:latin typeface="Arial" panose="020B0604020202020204" pitchFamily="34" charset="0"/>
                <a:cs typeface="Arial" panose="020B0604020202020204" pitchFamily="34" charset="0"/>
              </a:rPr>
              <a:t>¿Por qué no hay recursos humanos en AP?</a:t>
            </a:r>
          </a:p>
        </p:txBody>
      </p:sp>
      <p:sp>
        <p:nvSpPr>
          <p:cNvPr id="3" name="Marcador de contenido 2"/>
          <p:cNvSpPr>
            <a:spLocks noGrp="1"/>
          </p:cNvSpPr>
          <p:nvPr>
            <p:ph idx="1"/>
          </p:nvPr>
        </p:nvSpPr>
        <p:spPr>
          <a:xfrm>
            <a:off x="5483720" y="1573306"/>
            <a:ext cx="6708280" cy="3659876"/>
          </a:xfrm>
        </p:spPr>
        <p:txBody>
          <a:bodyPr>
            <a:normAutofit/>
          </a:bodyPr>
          <a:lstStyle/>
          <a:p>
            <a:pPr marL="0" indent="0" algn="just">
              <a:buNone/>
            </a:pPr>
            <a:endParaRPr lang="es-ES" sz="2200" dirty="0">
              <a:latin typeface="Arial" panose="020B0604020202020204" pitchFamily="34" charset="0"/>
              <a:cs typeface="Arial" panose="020B0604020202020204" pitchFamily="34" charset="0"/>
            </a:endParaRPr>
          </a:p>
          <a:p>
            <a:r>
              <a:rPr lang="es-ES" sz="2600" dirty="0" smtClean="0">
                <a:solidFill>
                  <a:srgbClr val="FF0000"/>
                </a:solidFill>
                <a:latin typeface="Arial" panose="020B0604020202020204" pitchFamily="34" charset="0"/>
                <a:cs typeface="Arial" panose="020B0604020202020204" pitchFamily="34" charset="0"/>
              </a:rPr>
              <a:t>Precariedad</a:t>
            </a:r>
            <a:r>
              <a:rPr lang="es-ES" sz="2600" dirty="0">
                <a:solidFill>
                  <a:srgbClr val="FF0000"/>
                </a:solidFill>
                <a:latin typeface="Arial" panose="020B0604020202020204" pitchFamily="34" charset="0"/>
                <a:cs typeface="Arial" panose="020B0604020202020204" pitchFamily="34" charset="0"/>
              </a:rPr>
              <a:t> </a:t>
            </a:r>
            <a:r>
              <a:rPr lang="es-ES" sz="2600" dirty="0" smtClean="0">
                <a:solidFill>
                  <a:srgbClr val="FF0000"/>
                </a:solidFill>
                <a:latin typeface="Arial" panose="020B0604020202020204" pitchFamily="34" charset="0"/>
                <a:cs typeface="Arial" panose="020B0604020202020204" pitchFamily="34" charset="0"/>
              </a:rPr>
              <a:t>contratos</a:t>
            </a:r>
            <a:r>
              <a:rPr lang="es-ES" sz="2600" dirty="0" smtClean="0">
                <a:latin typeface="Arial" panose="020B0604020202020204" pitchFamily="34" charset="0"/>
                <a:cs typeface="Arial" panose="020B0604020202020204" pitchFamily="34" charset="0"/>
              </a:rPr>
              <a:t>: </a:t>
            </a:r>
            <a:r>
              <a:rPr lang="es-ES" sz="2600" dirty="0" err="1" smtClean="0">
                <a:latin typeface="Arial" panose="020B0604020202020204" pitchFamily="34" charset="0"/>
                <a:cs typeface="Arial" panose="020B0604020202020204" pitchFamily="34" charset="0"/>
              </a:rPr>
              <a:t>horario,remuneraciones</a:t>
            </a:r>
            <a:r>
              <a:rPr lang="es-ES" sz="2600" dirty="0">
                <a:latin typeface="Arial" panose="020B0604020202020204" pitchFamily="34" charset="0"/>
                <a:cs typeface="Arial" panose="020B0604020202020204" pitchFamily="34" charset="0"/>
              </a:rPr>
              <a:t>, </a:t>
            </a:r>
            <a:r>
              <a:rPr lang="es-ES" sz="2600" dirty="0" smtClean="0">
                <a:latin typeface="Arial" panose="020B0604020202020204" pitchFamily="34" charset="0"/>
                <a:cs typeface="Arial" panose="020B0604020202020204" pitchFamily="34" charset="0"/>
              </a:rPr>
              <a:t>duración… </a:t>
            </a:r>
          </a:p>
          <a:p>
            <a:pPr>
              <a:buNone/>
            </a:pPr>
            <a:r>
              <a:rPr lang="es-ES" sz="2600" dirty="0" smtClean="0">
                <a:latin typeface="Arial" panose="020B0604020202020204" pitchFamily="34" charset="0"/>
                <a:cs typeface="Arial" panose="020B0604020202020204" pitchFamily="34" charset="0"/>
              </a:rPr>
              <a:t>	- mejores condiciones de los contratos de urgencias hospitalarias (seguramente igual de precarios pero con algo más de estabilidad)</a:t>
            </a:r>
          </a:p>
          <a:p>
            <a:r>
              <a:rPr lang="es-ES" sz="2600" dirty="0" smtClean="0">
                <a:solidFill>
                  <a:srgbClr val="FF0000"/>
                </a:solidFill>
                <a:latin typeface="Arial" panose="020B0604020202020204" pitchFamily="34" charset="0"/>
                <a:cs typeface="Arial" panose="020B0604020202020204" pitchFamily="34" charset="0"/>
              </a:rPr>
              <a:t>Condiciones </a:t>
            </a:r>
            <a:r>
              <a:rPr lang="es-ES" sz="2600" dirty="0">
                <a:solidFill>
                  <a:srgbClr val="FF0000"/>
                </a:solidFill>
                <a:latin typeface="Arial" panose="020B0604020202020204" pitchFamily="34" charset="0"/>
                <a:cs typeface="Arial" panose="020B0604020202020204" pitchFamily="34" charset="0"/>
              </a:rPr>
              <a:t>laborales adversas</a:t>
            </a:r>
            <a:r>
              <a:rPr lang="es-ES" sz="2600" dirty="0">
                <a:latin typeface="Arial" panose="020B0604020202020204" pitchFamily="34" charset="0"/>
                <a:cs typeface="Arial" panose="020B0604020202020204" pitchFamily="34" charset="0"/>
              </a:rPr>
              <a:t>, </a:t>
            </a:r>
            <a:endParaRPr lang="es-ES" sz="2600" dirty="0" smtClean="0">
              <a:latin typeface="Arial" panose="020B0604020202020204" pitchFamily="34" charset="0"/>
              <a:cs typeface="Arial" panose="020B0604020202020204" pitchFamily="34" charset="0"/>
            </a:endParaRPr>
          </a:p>
          <a:p>
            <a:pPr algn="just"/>
            <a:endParaRPr lang="es-ES" sz="22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cstate="print"/>
          <a:stretch>
            <a:fillRect/>
          </a:stretch>
        </p:blipFill>
        <p:spPr>
          <a:xfrm>
            <a:off x="0" y="0"/>
            <a:ext cx="5462489" cy="1066892"/>
          </a:xfrm>
          <a:prstGeom prst="rect">
            <a:avLst/>
          </a:prstGeom>
        </p:spPr>
      </p:pic>
      <p:pic>
        <p:nvPicPr>
          <p:cNvPr id="5" name="4 Marcador de contenido" descr="contrato-basura.jpg"/>
          <p:cNvPicPr>
            <a:picLocks noChangeAspect="1"/>
          </p:cNvPicPr>
          <p:nvPr/>
        </p:nvPicPr>
        <p:blipFill>
          <a:blip r:embed="rId4" cstate="print"/>
          <a:stretch>
            <a:fillRect/>
          </a:stretch>
        </p:blipFill>
        <p:spPr>
          <a:xfrm>
            <a:off x="1068141" y="1897117"/>
            <a:ext cx="4346222" cy="3051048"/>
          </a:xfrm>
          <a:prstGeom prst="rect">
            <a:avLst/>
          </a:prstGeom>
        </p:spPr>
      </p:pic>
      <p:sp>
        <p:nvSpPr>
          <p:cNvPr id="7" name="6 Rectángulo"/>
          <p:cNvSpPr/>
          <p:nvPr/>
        </p:nvSpPr>
        <p:spPr>
          <a:xfrm>
            <a:off x="940526" y="5300395"/>
            <a:ext cx="9522823" cy="954107"/>
          </a:xfrm>
          <a:prstGeom prst="rect">
            <a:avLst/>
          </a:prstGeom>
        </p:spPr>
        <p:txBody>
          <a:bodyPr wrap="square">
            <a:spAutoFit/>
          </a:bodyPr>
          <a:lstStyle/>
          <a:p>
            <a:r>
              <a:rPr lang="es-ES" sz="2800" dirty="0" smtClean="0">
                <a:latin typeface="Arial" panose="020B0604020202020204" pitchFamily="34" charset="0"/>
                <a:cs typeface="Arial" panose="020B0604020202020204" pitchFamily="34" charset="0"/>
              </a:rPr>
              <a:t>Marcha de compañeros fuera de Madrid o fuera del país, a la medicina privada, nuevo MIR</a:t>
            </a:r>
            <a:r>
              <a:rPr lang="es-ES"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360893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59657" y="590208"/>
            <a:ext cx="11099408" cy="1325563"/>
          </a:xfrm>
        </p:spPr>
        <p:txBody>
          <a:bodyPr/>
          <a:lstStyle/>
          <a:p>
            <a:r>
              <a:rPr lang="es-ES" dirty="0" smtClean="0">
                <a:latin typeface="Arial" panose="020B0604020202020204" pitchFamily="34" charset="0"/>
                <a:cs typeface="Arial" panose="020B0604020202020204" pitchFamily="34" charset="0"/>
              </a:rPr>
              <a:t>¿Por qué no hay recursos humanos en AP?</a:t>
            </a:r>
            <a:endParaRPr lang="es-ES" dirty="0"/>
          </a:p>
        </p:txBody>
      </p:sp>
      <p:sp>
        <p:nvSpPr>
          <p:cNvPr id="3" name="2 Marcador de contenido"/>
          <p:cNvSpPr>
            <a:spLocks noGrp="1"/>
          </p:cNvSpPr>
          <p:nvPr>
            <p:ph idx="1"/>
          </p:nvPr>
        </p:nvSpPr>
        <p:spPr>
          <a:xfrm>
            <a:off x="824133" y="2078844"/>
            <a:ext cx="10515600" cy="4351338"/>
          </a:xfrm>
        </p:spPr>
        <p:txBody>
          <a:bodyPr/>
          <a:lstStyle/>
          <a:p>
            <a:pPr algn="just"/>
            <a:r>
              <a:rPr lang="es-ES" sz="2200" dirty="0" smtClean="0">
                <a:solidFill>
                  <a:srgbClr val="FF0000"/>
                </a:solidFill>
                <a:latin typeface="Arial" panose="020B0604020202020204" pitchFamily="34" charset="0"/>
                <a:cs typeface="Arial" panose="020B0604020202020204" pitchFamily="34" charset="0"/>
              </a:rPr>
              <a:t>REMUNERACIONES</a:t>
            </a:r>
            <a:r>
              <a:rPr lang="es-ES" sz="2200" dirty="0" smtClean="0">
                <a:latin typeface="Arial" panose="020B0604020202020204" pitchFamily="34" charset="0"/>
                <a:cs typeface="Arial" panose="020B0604020202020204" pitchFamily="34" charset="0"/>
              </a:rPr>
              <a:t>:</a:t>
            </a:r>
          </a:p>
          <a:p>
            <a:pPr algn="just"/>
            <a:endParaRPr lang="es-ES" sz="2200" dirty="0" smtClean="0">
              <a:latin typeface="Arial" panose="020B0604020202020204" pitchFamily="34" charset="0"/>
              <a:cs typeface="Arial" panose="020B0604020202020204" pitchFamily="34" charset="0"/>
            </a:endParaRPr>
          </a:p>
          <a:p>
            <a:pPr lvl="1" algn="just"/>
            <a:r>
              <a:rPr lang="es-ES" dirty="0" smtClean="0">
                <a:latin typeface="Arial" panose="020B0604020202020204" pitchFamily="34" charset="0"/>
                <a:cs typeface="Arial" panose="020B0604020202020204" pitchFamily="34" charset="0"/>
              </a:rPr>
              <a:t>Una guardia en los días más complicados de las fiestas navideñas se paga el doble en los hospitales que en los dispositivos de urgencias que dependen de atención primaria (Servicios de Atención Rural). </a:t>
            </a:r>
          </a:p>
          <a:p>
            <a:pPr lvl="1" algn="just"/>
            <a:endParaRPr lang="es-ES" dirty="0" smtClean="0">
              <a:latin typeface="Arial" panose="020B0604020202020204" pitchFamily="34" charset="0"/>
              <a:cs typeface="Arial" panose="020B0604020202020204" pitchFamily="34" charset="0"/>
            </a:endParaRPr>
          </a:p>
          <a:p>
            <a:pPr lvl="1" algn="just"/>
            <a:r>
              <a:rPr lang="es-ES" dirty="0" smtClean="0">
                <a:latin typeface="Arial" panose="020B0604020202020204" pitchFamily="34" charset="0"/>
                <a:cs typeface="Arial" panose="020B0604020202020204" pitchFamily="34" charset="0"/>
              </a:rPr>
              <a:t>Cuando, ante la falta de suplentes, un médico debe de quedarse a trabajar en el turno contrario, la cantidad de dinero percibida es muy inferior a la recibida en el hospital por las llamadas “peonadas”. Ni siquiera se incluye un complemento para la comida. </a:t>
            </a:r>
          </a:p>
          <a:p>
            <a:endParaRPr lang="es-ES" dirty="0"/>
          </a:p>
        </p:txBody>
      </p:sp>
      <p:pic>
        <p:nvPicPr>
          <p:cNvPr id="4" name="Imagen 3"/>
          <p:cNvPicPr>
            <a:picLocks noChangeAspect="1"/>
          </p:cNvPicPr>
          <p:nvPr/>
        </p:nvPicPr>
        <p:blipFill>
          <a:blip r:embed="rId2" cstate="print"/>
          <a:stretch>
            <a:fillRect/>
          </a:stretch>
        </p:blipFill>
        <p:spPr>
          <a:xfrm>
            <a:off x="0" y="0"/>
            <a:ext cx="5462489" cy="10668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0350" y="2045758"/>
            <a:ext cx="10515600" cy="4079631"/>
          </a:xfrm>
        </p:spPr>
        <p:txBody>
          <a:bodyPr>
            <a:noAutofit/>
          </a:bodyPr>
          <a:lstStyle/>
          <a:p>
            <a:r>
              <a:rPr lang="es-ES" sz="2400" dirty="0" smtClean="0">
                <a:latin typeface="Arial" panose="020B0604020202020204" pitchFamily="34" charset="0"/>
                <a:cs typeface="Arial" panose="020B0604020202020204" pitchFamily="34" charset="0"/>
              </a:rPr>
              <a:t>Cercanía </a:t>
            </a:r>
            <a:r>
              <a:rPr lang="es-ES" sz="2400" dirty="0">
                <a:latin typeface="Arial" panose="020B0604020202020204" pitchFamily="34" charset="0"/>
                <a:cs typeface="Arial" panose="020B0604020202020204" pitchFamily="34" charset="0"/>
              </a:rPr>
              <a:t>al paciente </a:t>
            </a:r>
            <a:r>
              <a:rPr lang="es-ES" sz="2400" dirty="0" smtClean="0">
                <a:latin typeface="Arial" panose="020B0604020202020204" pitchFamily="34" charset="0"/>
                <a:cs typeface="Arial" panose="020B0604020202020204" pitchFamily="34" charset="0"/>
              </a:rPr>
              <a:t>: </a:t>
            </a:r>
            <a:r>
              <a:rPr lang="es-ES" sz="2400" dirty="0" smtClean="0">
                <a:solidFill>
                  <a:srgbClr val="FF0000"/>
                </a:solidFill>
                <a:latin typeface="Arial" panose="020B0604020202020204" pitchFamily="34" charset="0"/>
                <a:cs typeface="Arial" panose="020B0604020202020204" pitchFamily="34" charset="0"/>
              </a:rPr>
              <a:t>múltiples </a:t>
            </a:r>
            <a:r>
              <a:rPr lang="es-ES" sz="2400" dirty="0">
                <a:solidFill>
                  <a:srgbClr val="FF0000"/>
                </a:solidFill>
                <a:latin typeface="Arial" panose="020B0604020202020204" pitchFamily="34" charset="0"/>
                <a:cs typeface="Arial" panose="020B0604020202020204" pitchFamily="34" charset="0"/>
              </a:rPr>
              <a:t>actividades</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Asunción de </a:t>
            </a:r>
            <a:r>
              <a:rPr lang="es-ES" sz="2400" dirty="0">
                <a:latin typeface="Arial" panose="020B0604020202020204" pitchFamily="34" charset="0"/>
                <a:cs typeface="Arial" panose="020B0604020202020204" pitchFamily="34" charset="0"/>
              </a:rPr>
              <a:t>más actividades </a:t>
            </a:r>
            <a:r>
              <a:rPr lang="es-ES" sz="2400" dirty="0" smtClean="0">
                <a:latin typeface="Arial" panose="020B0604020202020204" pitchFamily="34" charset="0"/>
                <a:cs typeface="Arial" panose="020B0604020202020204" pitchFamily="34" charset="0"/>
              </a:rPr>
              <a:t>(antes hospitalarias </a:t>
            </a:r>
            <a:r>
              <a:rPr lang="es-ES" sz="2400" dirty="0">
                <a:latin typeface="Arial" panose="020B0604020202020204" pitchFamily="34" charset="0"/>
                <a:cs typeface="Arial" panose="020B0604020202020204" pitchFamily="34" charset="0"/>
              </a:rPr>
              <a:t>y otras que antes no se </a:t>
            </a:r>
            <a:r>
              <a:rPr lang="es-ES" sz="2400" dirty="0" smtClean="0">
                <a:latin typeface="Arial" panose="020B0604020202020204" pitchFamily="34" charset="0"/>
                <a:cs typeface="Arial" panose="020B0604020202020204" pitchFamily="34" charset="0"/>
              </a:rPr>
              <a:t>realizaban). </a:t>
            </a:r>
          </a:p>
          <a:p>
            <a:endParaRPr lang="es-ES" sz="2400" dirty="0">
              <a:latin typeface="Arial" panose="020B0604020202020204" pitchFamily="34" charset="0"/>
              <a:cs typeface="Arial" panose="020B0604020202020204" pitchFamily="34" charset="0"/>
            </a:endParaRPr>
          </a:p>
          <a:p>
            <a:r>
              <a:rPr lang="es-ES" sz="2400" dirty="0" smtClean="0">
                <a:solidFill>
                  <a:srgbClr val="FF0000"/>
                </a:solidFill>
                <a:latin typeface="Arial" panose="020B0604020202020204" pitchFamily="34" charset="0"/>
                <a:cs typeface="Arial" panose="020B0604020202020204" pitchFamily="34" charset="0"/>
              </a:rPr>
              <a:t>No </a:t>
            </a:r>
            <a:r>
              <a:rPr lang="es-ES" sz="2400" dirty="0">
                <a:solidFill>
                  <a:srgbClr val="FF0000"/>
                </a:solidFill>
                <a:latin typeface="Arial" panose="020B0604020202020204" pitchFamily="34" charset="0"/>
                <a:cs typeface="Arial" panose="020B0604020202020204" pitchFamily="34" charset="0"/>
              </a:rPr>
              <a:t>cálculo de la carga de trabajo </a:t>
            </a:r>
            <a:r>
              <a:rPr lang="es-ES" sz="2400" dirty="0" smtClean="0">
                <a:solidFill>
                  <a:srgbClr val="FF0000"/>
                </a:solidFill>
                <a:latin typeface="Arial" panose="020B0604020202020204" pitchFamily="34" charset="0"/>
                <a:cs typeface="Arial" panose="020B0604020202020204" pitchFamily="34" charset="0"/>
              </a:rPr>
              <a:t>ni incremento </a:t>
            </a:r>
            <a:r>
              <a:rPr lang="es-ES" sz="2400" dirty="0">
                <a:solidFill>
                  <a:srgbClr val="FF0000"/>
                </a:solidFill>
                <a:latin typeface="Arial" panose="020B0604020202020204" pitchFamily="34" charset="0"/>
                <a:cs typeface="Arial" panose="020B0604020202020204" pitchFamily="34" charset="0"/>
              </a:rPr>
              <a:t>de los </a:t>
            </a:r>
            <a:r>
              <a:rPr lang="es-ES" sz="2400" dirty="0" smtClean="0">
                <a:solidFill>
                  <a:srgbClr val="FF0000"/>
                </a:solidFill>
                <a:latin typeface="Arial" panose="020B0604020202020204" pitchFamily="34" charset="0"/>
                <a:cs typeface="Arial" panose="020B0604020202020204" pitchFamily="34" charset="0"/>
              </a:rPr>
              <a:t>recursos</a:t>
            </a:r>
            <a:r>
              <a:rPr lang="es-ES" sz="2400" dirty="0" smtClean="0">
                <a:latin typeface="Arial" panose="020B0604020202020204" pitchFamily="34" charset="0"/>
                <a:cs typeface="Arial" panose="020B0604020202020204" pitchFamily="34" charset="0"/>
              </a:rPr>
              <a:t>.</a:t>
            </a:r>
          </a:p>
          <a:p>
            <a:pPr>
              <a:buNone/>
            </a:pPr>
            <a:r>
              <a:rPr lang="es-ES" sz="2400" dirty="0" smtClean="0">
                <a:latin typeface="Arial" panose="020B0604020202020204" pitchFamily="34" charset="0"/>
                <a:cs typeface="Arial" panose="020B0604020202020204" pitchFamily="34" charset="0"/>
              </a:rPr>
              <a:t>	Consultas </a:t>
            </a:r>
            <a:r>
              <a:rPr lang="es-ES" sz="2400" dirty="0">
                <a:latin typeface="Arial" panose="020B0604020202020204" pitchFamily="34" charset="0"/>
                <a:cs typeface="Arial" panose="020B0604020202020204" pitchFamily="34" charset="0"/>
              </a:rPr>
              <a:t>de atención </a:t>
            </a:r>
            <a:r>
              <a:rPr lang="es-ES" sz="2400" dirty="0" smtClean="0">
                <a:latin typeface="Arial" panose="020B0604020202020204" pitchFamily="34" charset="0"/>
                <a:cs typeface="Arial" panose="020B0604020202020204" pitchFamily="34" charset="0"/>
              </a:rPr>
              <a:t>indefinidamente elásticas. </a:t>
            </a:r>
          </a:p>
          <a:p>
            <a:endParaRPr lang="es-ES" sz="2400" dirty="0">
              <a:latin typeface="Arial" panose="020B0604020202020204" pitchFamily="34" charset="0"/>
              <a:cs typeface="Arial" panose="020B0604020202020204" pitchFamily="34" charset="0"/>
            </a:endParaRPr>
          </a:p>
          <a:p>
            <a:r>
              <a:rPr lang="es-ES" sz="2400" dirty="0" err="1" smtClean="0">
                <a:latin typeface="Arial" panose="020B0604020202020204" pitchFamily="34" charset="0"/>
                <a:cs typeface="Arial" panose="020B0604020202020204" pitchFamily="34" charset="0"/>
              </a:rPr>
              <a:t>Ej</a:t>
            </a:r>
            <a:r>
              <a:rPr lang="es-ES" sz="2400" dirty="0" smtClean="0">
                <a:latin typeface="Arial" panose="020B0604020202020204" pitchFamily="34" charset="0"/>
                <a:cs typeface="Arial" panose="020B0604020202020204" pitchFamily="34" charset="0"/>
              </a:rPr>
              <a:t> </a:t>
            </a:r>
            <a:r>
              <a:rPr lang="es-ES" sz="2400" b="1" dirty="0" smtClean="0">
                <a:latin typeface="Arial" panose="020B0604020202020204" pitchFamily="34" charset="0"/>
                <a:cs typeface="Arial" panose="020B0604020202020204" pitchFamily="34" charset="0"/>
              </a:rPr>
              <a:t>PREVECOLON</a:t>
            </a:r>
            <a:r>
              <a:rPr lang="es-E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&gt; </a:t>
            </a:r>
            <a:r>
              <a:rPr lang="es-ES" sz="2400" dirty="0">
                <a:latin typeface="Arial" panose="020B0604020202020204" pitchFamily="34" charset="0"/>
                <a:cs typeface="Arial" panose="020B0604020202020204" pitchFamily="34" charset="0"/>
              </a:rPr>
              <a:t>carga de </a:t>
            </a:r>
            <a:r>
              <a:rPr lang="es-ES" sz="2400" dirty="0" smtClean="0">
                <a:latin typeface="Arial" panose="020B0604020202020204" pitchFamily="34" charset="0"/>
                <a:cs typeface="Arial" panose="020B0604020202020204" pitchFamily="34" charset="0"/>
              </a:rPr>
              <a:t>trabajo, recursos </a:t>
            </a:r>
            <a:r>
              <a:rPr lang="es-ES" sz="2400" dirty="0">
                <a:latin typeface="Arial" panose="020B0604020202020204" pitchFamily="34" charset="0"/>
                <a:cs typeface="Arial" panose="020B0604020202020204" pitchFamily="34" charset="0"/>
              </a:rPr>
              <a:t>se destinan solo a los hospitales</a:t>
            </a:r>
            <a:r>
              <a:rPr lang="es-ES" sz="2000" dirty="0">
                <a:latin typeface="Arial" panose="020B0604020202020204" pitchFamily="34" charset="0"/>
                <a:cs typeface="Arial" panose="020B0604020202020204" pitchFamily="34" charset="0"/>
              </a:rPr>
              <a:t>.</a:t>
            </a:r>
          </a:p>
        </p:txBody>
      </p:sp>
      <p:pic>
        <p:nvPicPr>
          <p:cNvPr id="4" name="Imagen 3"/>
          <p:cNvPicPr>
            <a:picLocks noChangeAspect="1"/>
          </p:cNvPicPr>
          <p:nvPr/>
        </p:nvPicPr>
        <p:blipFill>
          <a:blip r:embed="rId3" cstate="print"/>
          <a:stretch>
            <a:fillRect/>
          </a:stretch>
        </p:blipFill>
        <p:spPr>
          <a:xfrm>
            <a:off x="0" y="0"/>
            <a:ext cx="5462489" cy="1066892"/>
          </a:xfrm>
          <a:prstGeom prst="rect">
            <a:avLst/>
          </a:prstGeom>
        </p:spPr>
      </p:pic>
      <p:sp>
        <p:nvSpPr>
          <p:cNvPr id="5" name="Título 1"/>
          <p:cNvSpPr txBox="1">
            <a:spLocks/>
          </p:cNvSpPr>
          <p:nvPr/>
        </p:nvSpPr>
        <p:spPr>
          <a:xfrm>
            <a:off x="614290" y="760904"/>
            <a:ext cx="11577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cap="all" dirty="0">
                <a:latin typeface="Arial" panose="020B0604020202020204" pitchFamily="34" charset="0"/>
                <a:cs typeface="Arial" panose="020B0604020202020204" pitchFamily="34" charset="0"/>
              </a:rPr>
              <a:t>Situación actual de las consultas médicas en AP</a:t>
            </a:r>
          </a:p>
        </p:txBody>
      </p:sp>
    </p:spTree>
    <p:extLst>
      <p:ext uri="{BB962C8B-B14F-4D97-AF65-F5344CB8AC3E}">
        <p14:creationId xmlns:p14="http://schemas.microsoft.com/office/powerpoint/2010/main" xmlns="" val="278615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14290" y="436343"/>
            <a:ext cx="11577710" cy="1325563"/>
          </a:xfrm>
        </p:spPr>
        <p:txBody>
          <a:bodyPr>
            <a:normAutofit/>
          </a:bodyPr>
          <a:lstStyle/>
          <a:p>
            <a:pPr algn="ctr"/>
            <a:r>
              <a:rPr lang="es-ES" sz="2800" b="1" cap="all" dirty="0">
                <a:latin typeface="Arial" panose="020B0604020202020204" pitchFamily="34" charset="0"/>
                <a:cs typeface="Arial" panose="020B0604020202020204" pitchFamily="34" charset="0"/>
              </a:rPr>
              <a:t>Situación actual de las consultas médicas en AP</a:t>
            </a:r>
          </a:p>
        </p:txBody>
      </p:sp>
      <p:sp>
        <p:nvSpPr>
          <p:cNvPr id="3" name="Marcador de contenido 2"/>
          <p:cNvSpPr>
            <a:spLocks noGrp="1"/>
          </p:cNvSpPr>
          <p:nvPr>
            <p:ph idx="1"/>
          </p:nvPr>
        </p:nvSpPr>
        <p:spPr>
          <a:xfrm>
            <a:off x="574766" y="1931896"/>
            <a:ext cx="11060554" cy="4351338"/>
          </a:xfrm>
        </p:spPr>
        <p:txBody>
          <a:bodyPr>
            <a:normAutofit/>
          </a:bodyPr>
          <a:lstStyle/>
          <a:p>
            <a:endParaRPr lang="es-ES" sz="2400" dirty="0" smtClean="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stretch>
            <a:fillRect/>
          </a:stretch>
        </p:blipFill>
        <p:spPr>
          <a:xfrm>
            <a:off x="0" y="0"/>
            <a:ext cx="5462489" cy="1066892"/>
          </a:xfrm>
          <a:prstGeom prst="rect">
            <a:avLst/>
          </a:prstGeom>
        </p:spPr>
      </p:pic>
      <p:pic>
        <p:nvPicPr>
          <p:cNvPr id="5" name="4 Imagen" descr="demanda.jpg"/>
          <p:cNvPicPr>
            <a:picLocks noChangeAspect="1"/>
          </p:cNvPicPr>
          <p:nvPr/>
        </p:nvPicPr>
        <p:blipFill>
          <a:blip r:embed="rId3" cstate="print"/>
          <a:stretch>
            <a:fillRect/>
          </a:stretch>
        </p:blipFill>
        <p:spPr>
          <a:xfrm>
            <a:off x="1208313" y="1949632"/>
            <a:ext cx="5603239" cy="3602082"/>
          </a:xfrm>
          <a:prstGeom prst="rect">
            <a:avLst/>
          </a:prstGeom>
        </p:spPr>
      </p:pic>
      <p:sp>
        <p:nvSpPr>
          <p:cNvPr id="7" name="6 Rectángulo"/>
          <p:cNvSpPr/>
          <p:nvPr/>
        </p:nvSpPr>
        <p:spPr>
          <a:xfrm>
            <a:off x="6897190" y="1569614"/>
            <a:ext cx="4990010" cy="4893647"/>
          </a:xfrm>
          <a:prstGeom prst="rect">
            <a:avLst/>
          </a:prstGeom>
        </p:spPr>
        <p:txBody>
          <a:bodyPr wrap="square">
            <a:spAutoFit/>
          </a:bodyPr>
          <a:lstStyle/>
          <a:p>
            <a:pPr>
              <a:buFont typeface="Arial" pitchFamily="34" charset="0"/>
              <a:buChar char="•"/>
            </a:pPr>
            <a:endParaRPr lang="es-ES" dirty="0" smtClean="0">
              <a:latin typeface="Arial" panose="020B0604020202020204" pitchFamily="34" charset="0"/>
              <a:cs typeface="Arial" panose="020B0604020202020204" pitchFamily="34" charset="0"/>
            </a:endParaRPr>
          </a:p>
          <a:p>
            <a:pPr>
              <a:buFont typeface="Arial" pitchFamily="34" charset="0"/>
              <a:buChar char="•"/>
            </a:pPr>
            <a:r>
              <a:rPr lang="es-ES" sz="2400" dirty="0" smtClean="0">
                <a:latin typeface="Arial" panose="020B0604020202020204" pitchFamily="34" charset="0"/>
                <a:cs typeface="Arial" panose="020B0604020202020204" pitchFamily="34" charset="0"/>
              </a:rPr>
              <a:t>La </a:t>
            </a:r>
            <a:r>
              <a:rPr lang="es-ES" sz="2400" dirty="0" smtClean="0">
                <a:solidFill>
                  <a:srgbClr val="FF0000"/>
                </a:solidFill>
                <a:latin typeface="Arial" panose="020B0604020202020204" pitchFamily="34" charset="0"/>
                <a:cs typeface="Arial" panose="020B0604020202020204" pitchFamily="34" charset="0"/>
              </a:rPr>
              <a:t>saturación</a:t>
            </a:r>
            <a:r>
              <a:rPr lang="es-ES" sz="2400" dirty="0" smtClean="0">
                <a:latin typeface="Arial" panose="020B0604020202020204" pitchFamily="34" charset="0"/>
                <a:cs typeface="Arial" panose="020B0604020202020204" pitchFamily="34" charset="0"/>
              </a:rPr>
              <a:t> de las consultas es un problema generalizado.</a:t>
            </a:r>
          </a:p>
          <a:p>
            <a:pPr>
              <a:buFont typeface="Arial" pitchFamily="34" charset="0"/>
              <a:buChar char="•"/>
            </a:pPr>
            <a:endParaRPr lang="es-ES" sz="2400" dirty="0" smtClean="0">
              <a:latin typeface="Arial" panose="020B0604020202020204" pitchFamily="34" charset="0"/>
              <a:cs typeface="Arial" panose="020B0604020202020204" pitchFamily="34" charset="0"/>
            </a:endParaRPr>
          </a:p>
          <a:p>
            <a:pPr>
              <a:buFont typeface="Arial" pitchFamily="34" charset="0"/>
              <a:buChar char="•"/>
            </a:pPr>
            <a:r>
              <a:rPr lang="es-ES" sz="2400" dirty="0" smtClean="0">
                <a:latin typeface="Arial" panose="020B0604020202020204" pitchFamily="34" charset="0"/>
                <a:cs typeface="Arial" panose="020B0604020202020204" pitchFamily="34" charset="0"/>
              </a:rPr>
              <a:t> El </a:t>
            </a:r>
            <a:r>
              <a:rPr lang="es-ES" sz="2400" dirty="0" smtClean="0">
                <a:solidFill>
                  <a:srgbClr val="FF0000"/>
                </a:solidFill>
                <a:latin typeface="Arial" panose="020B0604020202020204" pitchFamily="34" charset="0"/>
                <a:cs typeface="Arial" panose="020B0604020202020204" pitchFamily="34" charset="0"/>
              </a:rPr>
              <a:t>tiempo de consulta inaceptable </a:t>
            </a:r>
            <a:r>
              <a:rPr lang="es-ES" sz="2400" dirty="0" smtClean="0">
                <a:latin typeface="Arial" panose="020B0604020202020204" pitchFamily="34" charset="0"/>
                <a:cs typeface="Arial" panose="020B0604020202020204" pitchFamily="34" charset="0"/>
              </a:rPr>
              <a:t>en cualquier país de nuestro entorno.</a:t>
            </a:r>
          </a:p>
          <a:p>
            <a:endParaRPr lang="es-ES" sz="2400" dirty="0" smtClean="0">
              <a:latin typeface="Arial" panose="020B0604020202020204" pitchFamily="34" charset="0"/>
              <a:cs typeface="Arial" panose="020B0604020202020204" pitchFamily="34" charset="0"/>
            </a:endParaRPr>
          </a:p>
          <a:p>
            <a:pPr>
              <a:buFont typeface="Arial" pitchFamily="34" charset="0"/>
              <a:buChar char="•"/>
            </a:pPr>
            <a:r>
              <a:rPr lang="es-ES" sz="2400" dirty="0" smtClean="0">
                <a:latin typeface="Arial" panose="020B0604020202020204" pitchFamily="34" charset="0"/>
                <a:cs typeface="Arial" panose="020B0604020202020204" pitchFamily="34" charset="0"/>
              </a:rPr>
              <a:t>Se trabaja bordeando o sobrepasando los </a:t>
            </a:r>
            <a:r>
              <a:rPr lang="es-ES" sz="2400" dirty="0" smtClean="0">
                <a:solidFill>
                  <a:srgbClr val="FF0000"/>
                </a:solidFill>
                <a:latin typeface="Arial" panose="020B0604020202020204" pitchFamily="34" charset="0"/>
                <a:cs typeface="Arial" panose="020B0604020202020204" pitchFamily="34" charset="0"/>
              </a:rPr>
              <a:t>límites de la atención segura </a:t>
            </a:r>
            <a:r>
              <a:rPr lang="es-ES" sz="2400" dirty="0" smtClean="0">
                <a:latin typeface="Arial" panose="020B0604020202020204" pitchFamily="34" charset="0"/>
                <a:cs typeface="Arial" panose="020B0604020202020204" pitchFamily="34" charset="0"/>
              </a:rPr>
              <a:t>a pacientes</a:t>
            </a:r>
            <a:r>
              <a:rPr lang="es-ES" sz="2000" dirty="0" smtClean="0">
                <a:latin typeface="Arial" panose="020B0604020202020204" pitchFamily="34" charset="0"/>
                <a:cs typeface="Arial" panose="020B0604020202020204" pitchFamily="34" charset="0"/>
              </a:rPr>
              <a:t>.</a:t>
            </a:r>
          </a:p>
          <a:p>
            <a:pPr>
              <a:buFont typeface="Arial" pitchFamily="34" charset="0"/>
              <a:buChar char="•"/>
            </a:pPr>
            <a:endParaRPr lang="es-ES" dirty="0" smtClean="0">
              <a:latin typeface="Arial" panose="020B0604020202020204" pitchFamily="34" charset="0"/>
              <a:cs typeface="Arial" panose="020B0604020202020204" pitchFamily="34" charset="0"/>
            </a:endParaRPr>
          </a:p>
          <a:p>
            <a:pPr>
              <a:buFont typeface="Arial" pitchFamily="34" charset="0"/>
              <a:buChar char="•"/>
            </a:pPr>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106324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034143" y="652509"/>
            <a:ext cx="10515600" cy="1325563"/>
          </a:xfrm>
        </p:spPr>
        <p:txBody>
          <a:bodyPr>
            <a:normAutofit/>
          </a:bodyPr>
          <a:lstStyle/>
          <a:p>
            <a:r>
              <a:rPr lang="es-ES" sz="2800" b="1" cap="all" dirty="0" smtClean="0">
                <a:latin typeface="Arial" panose="020B0604020202020204" pitchFamily="34" charset="0"/>
                <a:cs typeface="Arial" panose="020B0604020202020204" pitchFamily="34" charset="0"/>
              </a:rPr>
              <a:t>Situación actual de las consultas médicas en AP</a:t>
            </a:r>
            <a:endParaRPr lang="es-ES" sz="2800" dirty="0"/>
          </a:p>
        </p:txBody>
      </p:sp>
      <p:sp>
        <p:nvSpPr>
          <p:cNvPr id="3" name="2 Marcador de contenido"/>
          <p:cNvSpPr>
            <a:spLocks noGrp="1"/>
          </p:cNvSpPr>
          <p:nvPr>
            <p:ph idx="1"/>
          </p:nvPr>
        </p:nvSpPr>
        <p:spPr>
          <a:xfrm>
            <a:off x="840377" y="1303111"/>
            <a:ext cx="11351623" cy="4351338"/>
          </a:xfrm>
        </p:spPr>
        <p:txBody>
          <a:bodyPr/>
          <a:lstStyle/>
          <a:p>
            <a:pPr>
              <a:buNone/>
            </a:pPr>
            <a:endParaRPr lang="es-ES" dirty="0" smtClean="0">
              <a:latin typeface="Arial" panose="020B0604020202020204" pitchFamily="34" charset="0"/>
              <a:cs typeface="Arial" panose="020B0604020202020204" pitchFamily="34" charset="0"/>
            </a:endParaRPr>
          </a:p>
          <a:p>
            <a:pPr>
              <a:buNone/>
            </a:pPr>
            <a:r>
              <a:rPr lang="es-ES" dirty="0" smtClean="0">
                <a:latin typeface="Arial" panose="020B0604020202020204" pitchFamily="34" charset="0"/>
                <a:cs typeface="Arial" panose="020B0604020202020204" pitchFamily="34" charset="0"/>
              </a:rPr>
              <a:t>Para alcanzar una atención digna y segura debería considerarse </a:t>
            </a:r>
          </a:p>
          <a:p>
            <a:pPr>
              <a:buNone/>
            </a:pPr>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El análisis de las </a:t>
            </a:r>
            <a:r>
              <a:rPr lang="es-ES" dirty="0" smtClean="0">
                <a:solidFill>
                  <a:srgbClr val="FF0000"/>
                </a:solidFill>
                <a:latin typeface="Arial" panose="020B0604020202020204" pitchFamily="34" charset="0"/>
                <a:cs typeface="Arial" panose="020B0604020202020204" pitchFamily="34" charset="0"/>
              </a:rPr>
              <a:t>plantillas</a:t>
            </a:r>
            <a:r>
              <a:rPr lang="es-ES" dirty="0" smtClean="0">
                <a:latin typeface="Arial" panose="020B0604020202020204" pitchFamily="34" charset="0"/>
                <a:cs typeface="Arial" panose="020B0604020202020204" pitchFamily="34" charset="0"/>
              </a:rPr>
              <a:t>,</a:t>
            </a:r>
          </a:p>
          <a:p>
            <a:r>
              <a:rPr lang="es-ES" dirty="0" smtClean="0">
                <a:latin typeface="Arial" panose="020B0604020202020204" pitchFamily="34" charset="0"/>
                <a:cs typeface="Arial" panose="020B0604020202020204" pitchFamily="34" charset="0"/>
              </a:rPr>
              <a:t>El análisis de las </a:t>
            </a:r>
            <a:r>
              <a:rPr lang="es-ES" dirty="0" smtClean="0">
                <a:solidFill>
                  <a:srgbClr val="FF0000"/>
                </a:solidFill>
                <a:latin typeface="Arial" panose="020B0604020202020204" pitchFamily="34" charset="0"/>
                <a:cs typeface="Arial" panose="020B0604020202020204" pitchFamily="34" charset="0"/>
              </a:rPr>
              <a:t>necesidades de la población</a:t>
            </a:r>
            <a:r>
              <a:rPr lang="es-ES" dirty="0" smtClean="0">
                <a:latin typeface="Arial" panose="020B0604020202020204" pitchFamily="34" charset="0"/>
                <a:cs typeface="Arial" panose="020B0604020202020204" pitchFamily="34" charset="0"/>
              </a:rPr>
              <a:t>,</a:t>
            </a:r>
          </a:p>
          <a:p>
            <a:r>
              <a:rPr lang="es-ES" dirty="0" smtClean="0">
                <a:latin typeface="Arial" panose="020B0604020202020204" pitchFamily="34" charset="0"/>
                <a:cs typeface="Arial" panose="020B0604020202020204" pitchFamily="34" charset="0"/>
              </a:rPr>
              <a:t>La eliminación de la </a:t>
            </a:r>
            <a:r>
              <a:rPr lang="es-ES" dirty="0" smtClean="0">
                <a:solidFill>
                  <a:srgbClr val="FF0000"/>
                </a:solidFill>
                <a:latin typeface="Arial" panose="020B0604020202020204" pitchFamily="34" charset="0"/>
                <a:cs typeface="Arial" panose="020B0604020202020204" pitchFamily="34" charset="0"/>
              </a:rPr>
              <a:t>burocracia</a:t>
            </a:r>
            <a:r>
              <a:rPr lang="es-ES" dirty="0" smtClean="0">
                <a:latin typeface="Arial" panose="020B0604020202020204" pitchFamily="34" charset="0"/>
                <a:cs typeface="Arial" panose="020B0604020202020204" pitchFamily="34" charset="0"/>
              </a:rPr>
              <a:t>,</a:t>
            </a:r>
          </a:p>
          <a:p>
            <a:r>
              <a:rPr lang="es-ES" dirty="0" smtClean="0">
                <a:latin typeface="Arial" panose="020B0604020202020204" pitchFamily="34" charset="0"/>
                <a:cs typeface="Arial" panose="020B0604020202020204" pitchFamily="34" charset="0"/>
              </a:rPr>
              <a:t>La </a:t>
            </a:r>
            <a:r>
              <a:rPr lang="es-ES" dirty="0" smtClean="0">
                <a:solidFill>
                  <a:srgbClr val="FF0000"/>
                </a:solidFill>
                <a:latin typeface="Arial" panose="020B0604020202020204" pitchFamily="34" charset="0"/>
                <a:cs typeface="Arial" panose="020B0604020202020204" pitchFamily="34" charset="0"/>
              </a:rPr>
              <a:t>implicación de otros </a:t>
            </a:r>
            <a:r>
              <a:rPr lang="es-ES" dirty="0" smtClean="0">
                <a:latin typeface="Arial" panose="020B0604020202020204" pitchFamily="34" charset="0"/>
                <a:cs typeface="Arial" panose="020B0604020202020204" pitchFamily="34" charset="0"/>
              </a:rPr>
              <a:t>niveles asistenciales y de otros profesionales de la propia atención primaria.</a:t>
            </a:r>
          </a:p>
          <a:p>
            <a:endParaRPr lang="es-ES" dirty="0"/>
          </a:p>
        </p:txBody>
      </p:sp>
      <p:pic>
        <p:nvPicPr>
          <p:cNvPr id="5" name="Imagen 3"/>
          <p:cNvPicPr>
            <a:picLocks noChangeAspect="1"/>
          </p:cNvPicPr>
          <p:nvPr/>
        </p:nvPicPr>
        <p:blipFill>
          <a:blip r:embed="rId2" cstate="print"/>
          <a:stretch>
            <a:fillRect/>
          </a:stretch>
        </p:blipFill>
        <p:spPr>
          <a:xfrm>
            <a:off x="0" y="0"/>
            <a:ext cx="5462489" cy="10668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877158" y="681968"/>
            <a:ext cx="8321920" cy="1325563"/>
          </a:xfrm>
        </p:spPr>
        <p:txBody>
          <a:bodyPr>
            <a:normAutofit/>
          </a:bodyPr>
          <a:lstStyle/>
          <a:p>
            <a:r>
              <a:rPr lang="es-ES" sz="3200" b="1" dirty="0">
                <a:latin typeface="Arial" panose="020B0604020202020204" pitchFamily="34" charset="0"/>
                <a:cs typeface="Arial" panose="020B0604020202020204" pitchFamily="34" charset="0"/>
              </a:rPr>
              <a:t>Mejorar la capacidad resolutiva de la AP</a:t>
            </a:r>
          </a:p>
        </p:txBody>
      </p:sp>
      <p:sp>
        <p:nvSpPr>
          <p:cNvPr id="3" name="Marcador de contenido 2"/>
          <p:cNvSpPr>
            <a:spLocks noGrp="1"/>
          </p:cNvSpPr>
          <p:nvPr>
            <p:ph idx="1"/>
          </p:nvPr>
        </p:nvSpPr>
        <p:spPr>
          <a:xfrm>
            <a:off x="300447" y="1923052"/>
            <a:ext cx="11612880" cy="4351338"/>
          </a:xfrm>
        </p:spPr>
        <p:txBody>
          <a:bodyPr>
            <a:normAutofit/>
          </a:bodyPr>
          <a:lstStyle/>
          <a:p>
            <a:r>
              <a:rPr lang="es-ES" sz="2400" dirty="0" smtClean="0">
                <a:latin typeface="Arial" panose="020B0604020202020204" pitchFamily="34" charset="0"/>
                <a:cs typeface="Arial" panose="020B0604020202020204" pitchFamily="34" charset="0"/>
              </a:rPr>
              <a:t>AP capaz </a:t>
            </a:r>
            <a:r>
              <a:rPr lang="es-ES" sz="2400" dirty="0">
                <a:latin typeface="Arial" panose="020B0604020202020204" pitchFamily="34" charset="0"/>
                <a:cs typeface="Arial" panose="020B0604020202020204" pitchFamily="34" charset="0"/>
              </a:rPr>
              <a:t>de dar respuesta a </a:t>
            </a:r>
            <a:r>
              <a:rPr lang="es-ES" sz="2400" dirty="0">
                <a:solidFill>
                  <a:srgbClr val="FF0000"/>
                </a:solidFill>
                <a:latin typeface="Arial" panose="020B0604020202020204" pitchFamily="34" charset="0"/>
                <a:cs typeface="Arial" panose="020B0604020202020204" pitchFamily="34" charset="0"/>
              </a:rPr>
              <a:t>más del 90% de las necesidades </a:t>
            </a:r>
            <a:r>
              <a:rPr lang="es-ES" sz="2400" dirty="0">
                <a:latin typeface="Arial" panose="020B0604020202020204" pitchFamily="34" charset="0"/>
                <a:cs typeface="Arial" panose="020B0604020202020204" pitchFamily="34" charset="0"/>
              </a:rPr>
              <a:t>de los pacientes. </a:t>
            </a:r>
          </a:p>
          <a:p>
            <a:r>
              <a:rPr lang="es-ES" sz="2400" dirty="0" smtClean="0">
                <a:latin typeface="Arial" panose="020B0604020202020204" pitchFamily="34" charset="0"/>
                <a:cs typeface="Arial" panose="020B0604020202020204" pitchFamily="34" charset="0"/>
              </a:rPr>
              <a:t>Precisa </a:t>
            </a:r>
            <a:r>
              <a:rPr lang="es-ES" sz="2400" dirty="0">
                <a:latin typeface="Arial" panose="020B0604020202020204" pitchFamily="34" charset="0"/>
                <a:cs typeface="Arial" panose="020B0604020202020204" pitchFamily="34" charset="0"/>
              </a:rPr>
              <a:t>una capacidad resolutiva que se le </a:t>
            </a:r>
            <a:r>
              <a:rPr lang="es-ES" sz="2400" dirty="0" smtClean="0">
                <a:latin typeface="Arial" panose="020B0604020202020204" pitchFamily="34" charset="0"/>
                <a:cs typeface="Arial" panose="020B0604020202020204" pitchFamily="34" charset="0"/>
              </a:rPr>
              <a:t>niega. </a:t>
            </a:r>
            <a:endParaRPr lang="es-ES" sz="2400" dirty="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Imprescindible</a:t>
            </a:r>
            <a:r>
              <a:rPr lang="es-ES" sz="2400" dirty="0" smtClean="0">
                <a:solidFill>
                  <a:srgbClr val="FF0000"/>
                </a:solidFill>
                <a:latin typeface="Arial" panose="020B0604020202020204" pitchFamily="34" charset="0"/>
                <a:cs typeface="Arial" panose="020B0604020202020204" pitchFamily="34" charset="0"/>
              </a:rPr>
              <a:t> </a:t>
            </a:r>
            <a:r>
              <a:rPr lang="es-ES" sz="2400" dirty="0">
                <a:solidFill>
                  <a:srgbClr val="FF0000"/>
                </a:solidFill>
                <a:latin typeface="Arial" panose="020B0604020202020204" pitchFamily="34" charset="0"/>
                <a:cs typeface="Arial" panose="020B0604020202020204" pitchFamily="34" charset="0"/>
              </a:rPr>
              <a:t>abandonar el catálogo de </a:t>
            </a:r>
            <a:r>
              <a:rPr lang="es-ES" sz="2400" dirty="0" smtClean="0">
                <a:solidFill>
                  <a:srgbClr val="FF0000"/>
                </a:solidFill>
                <a:latin typeface="Arial" panose="020B0604020202020204" pitchFamily="34" charset="0"/>
                <a:cs typeface="Arial" panose="020B0604020202020204" pitchFamily="34" charset="0"/>
              </a:rPr>
              <a:t>pruebas, </a:t>
            </a:r>
            <a:r>
              <a:rPr lang="es-ES" sz="2400" dirty="0">
                <a:solidFill>
                  <a:srgbClr val="FF0000"/>
                </a:solidFill>
                <a:latin typeface="Arial" panose="020B0604020202020204" pitchFamily="34" charset="0"/>
                <a:cs typeface="Arial" panose="020B0604020202020204" pitchFamily="34" charset="0"/>
              </a:rPr>
              <a:t>cambiarlo por el catálogo de indicaciones </a:t>
            </a:r>
            <a:r>
              <a:rPr lang="es-ES" sz="2400" dirty="0" smtClean="0">
                <a:latin typeface="Arial" panose="020B0604020202020204" pitchFamily="34" charset="0"/>
                <a:cs typeface="Arial" panose="020B0604020202020204" pitchFamily="34" charset="0"/>
              </a:rPr>
              <a:t>de las mismas (residente sí en hospital, tutor no en AP) y </a:t>
            </a:r>
            <a:r>
              <a:rPr lang="es-ES" sz="2400" dirty="0">
                <a:solidFill>
                  <a:srgbClr val="FF0000"/>
                </a:solidFill>
                <a:latin typeface="Arial" panose="020B0604020202020204" pitchFamily="34" charset="0"/>
                <a:cs typeface="Arial" panose="020B0604020202020204" pitchFamily="34" charset="0"/>
              </a:rPr>
              <a:t>generalizar su uso </a:t>
            </a:r>
            <a:r>
              <a:rPr lang="es-ES" sz="2400" dirty="0">
                <a:latin typeface="Arial" panose="020B0604020202020204" pitchFamily="34" charset="0"/>
                <a:cs typeface="Arial" panose="020B0604020202020204" pitchFamily="34" charset="0"/>
              </a:rPr>
              <a:t>en todas las áreas de Madrid</a:t>
            </a:r>
            <a:r>
              <a:rPr lang="es-ES" sz="2400" dirty="0" smtClean="0">
                <a:latin typeface="Arial" panose="020B0604020202020204" pitchFamily="34" charset="0"/>
                <a:cs typeface="Arial" panose="020B0604020202020204" pitchFamily="34" charset="0"/>
              </a:rPr>
              <a:t>.</a:t>
            </a:r>
          </a:p>
          <a:p>
            <a:r>
              <a:rPr lang="es-ES" sz="2400" dirty="0" smtClean="0">
                <a:latin typeface="Arial" panose="020B0604020202020204" pitchFamily="34" charset="0"/>
                <a:cs typeface="Arial" panose="020B0604020202020204" pitchFamily="34" charset="0"/>
              </a:rPr>
              <a:t> Mayor </a:t>
            </a:r>
            <a:r>
              <a:rPr lang="es-ES" sz="2400" dirty="0">
                <a:latin typeface="Arial" panose="020B0604020202020204" pitchFamily="34" charset="0"/>
                <a:cs typeface="Arial" panose="020B0604020202020204" pitchFamily="34" charset="0"/>
              </a:rPr>
              <a:t>resolución de </a:t>
            </a:r>
            <a:r>
              <a:rPr lang="es-ES" sz="2400" dirty="0" smtClean="0">
                <a:latin typeface="Arial" panose="020B0604020202020204" pitchFamily="34" charset="0"/>
                <a:cs typeface="Arial" panose="020B0604020202020204" pitchFamily="34" charset="0"/>
              </a:rPr>
              <a:t>problemas: </a:t>
            </a:r>
            <a:r>
              <a:rPr lang="es-ES" sz="2400" dirty="0">
                <a:latin typeface="Arial" panose="020B0604020202020204" pitchFamily="34" charset="0"/>
                <a:cs typeface="Arial" panose="020B0604020202020204" pitchFamily="34" charset="0"/>
              </a:rPr>
              <a:t>menos derivaciones, menos tiempo de espera y mayor satisfacción del </a:t>
            </a:r>
            <a:r>
              <a:rPr lang="es-ES" sz="2400" dirty="0" smtClean="0">
                <a:latin typeface="Arial" panose="020B0604020202020204" pitchFamily="34" charset="0"/>
                <a:cs typeface="Arial" panose="020B0604020202020204" pitchFamily="34" charset="0"/>
              </a:rPr>
              <a:t>usuario</a:t>
            </a:r>
          </a:p>
          <a:p>
            <a:r>
              <a:rPr lang="es-ES" sz="2400" dirty="0" smtClean="0">
                <a:latin typeface="Arial" panose="020B0604020202020204" pitchFamily="34" charset="0"/>
                <a:cs typeface="Arial" panose="020B0604020202020204" pitchFamily="34" charset="0"/>
              </a:rPr>
              <a:t> Reducción de desigualdades </a:t>
            </a:r>
            <a:r>
              <a:rPr lang="es-ES" sz="2400" dirty="0">
                <a:latin typeface="Arial" panose="020B0604020202020204" pitchFamily="34" charset="0"/>
                <a:cs typeface="Arial" panose="020B0604020202020204" pitchFamily="34" charset="0"/>
              </a:rPr>
              <a:t>en el acceso a medios diagnósticos de muchos pacientes. </a:t>
            </a:r>
          </a:p>
        </p:txBody>
      </p:sp>
      <p:pic>
        <p:nvPicPr>
          <p:cNvPr id="4" name="Imagen 3"/>
          <p:cNvPicPr>
            <a:picLocks noChangeAspect="1"/>
          </p:cNvPicPr>
          <p:nvPr/>
        </p:nvPicPr>
        <p:blipFill>
          <a:blip r:embed="rId3" cstate="print"/>
          <a:stretch>
            <a:fillRect/>
          </a:stretch>
        </p:blipFill>
        <p:spPr>
          <a:xfrm>
            <a:off x="0" y="0"/>
            <a:ext cx="5462489" cy="1066892"/>
          </a:xfrm>
          <a:prstGeom prst="rect">
            <a:avLst/>
          </a:prstGeom>
        </p:spPr>
      </p:pic>
    </p:spTree>
    <p:extLst>
      <p:ext uri="{BB962C8B-B14F-4D97-AF65-F5344CB8AC3E}">
        <p14:creationId xmlns:p14="http://schemas.microsoft.com/office/powerpoint/2010/main" xmlns="" val="1827466068"/>
      </p:ext>
    </p:extLst>
  </p:cSld>
  <p:clrMapOvr>
    <a:masterClrMapping/>
  </p:clrMapOvr>
</p:sld>
</file>

<file path=ppt/theme/theme1.xml><?xml version="1.0" encoding="utf-8"?>
<a:theme xmlns:a="http://schemas.openxmlformats.org/drawingml/2006/main" name="Tema de Office">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TotalTime>
  <Words>1585</Words>
  <Application>Microsoft Office PowerPoint</Application>
  <PresentationFormat>Personalizado</PresentationFormat>
  <Paragraphs>127</Paragraphs>
  <Slides>12</Slides>
  <Notes>6</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AFEM  APUESTA  POR  LA ATENCIÓN  PRIMARIA</vt:lpstr>
      <vt:lpstr>SITUACIÓN DE LA ATENCIÓN PRIMARIA</vt:lpstr>
      <vt:lpstr>SITUACIÓN DE LOS RECURSOS EN ATENCIÓN PRIMARIA</vt:lpstr>
      <vt:lpstr>¿Por qué no hay recursos humanos en AP?</vt:lpstr>
      <vt:lpstr>¿Por qué no hay recursos humanos en AP?</vt:lpstr>
      <vt:lpstr>Diapositiva 6</vt:lpstr>
      <vt:lpstr>Situación actual de las consultas médicas en AP</vt:lpstr>
      <vt:lpstr>Situación actual de las consultas médicas en AP</vt:lpstr>
      <vt:lpstr>Mejorar la capacidad resolutiva de la AP</vt:lpstr>
      <vt:lpstr>Replantear la actividad y las necesidades</vt:lpstr>
      <vt:lpstr>Replantear la actividad burocrática</vt:lpstr>
      <vt:lpstr>UNA APUESTA REAL POR LA ATENCIÓN PRIMARIA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SITUACIÓN DE LA ATENCIÓN PRIMARIA</dc:title>
  <dc:creator>Noguerol</dc:creator>
  <cp:lastModifiedBy>Elena</cp:lastModifiedBy>
  <cp:revision>44</cp:revision>
  <dcterms:created xsi:type="dcterms:W3CDTF">2018-04-22T10:57:59Z</dcterms:created>
  <dcterms:modified xsi:type="dcterms:W3CDTF">2018-04-26T14:08:36Z</dcterms:modified>
</cp:coreProperties>
</file>